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20" autoAdjust="0"/>
  </p:normalViewPr>
  <p:slideViewPr>
    <p:cSldViewPr>
      <p:cViewPr>
        <p:scale>
          <a:sx n="110" d="100"/>
          <a:sy n="110" d="100"/>
        </p:scale>
        <p:origin x="162" y="-13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C2B53-7E63-48C3-8D69-BF101AC57E35}" type="datetimeFigureOut">
              <a:rPr lang="en-ID" smtClean="0"/>
              <a:t>22/05/2025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FA91A-146C-4ED1-8F23-A88374EC36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38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  <a:p>
            <a:r>
              <a:rPr lang="fi-FI" dirty="0"/>
              <a:t>Analisis Seluruh Perusahaan</a:t>
            </a:r>
          </a:p>
          <a:p>
            <a:r>
              <a:rPr lang="fi-FI" dirty="0"/>
              <a:t>untuk Semua Orang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7792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Informasi</a:t>
            </a:r>
            <a:r>
              <a:rPr lang="en-ID" dirty="0"/>
              <a:t> di Ujung Jari</a:t>
            </a:r>
          </a:p>
          <a:p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Pantau</a:t>
            </a:r>
            <a:r>
              <a:rPr lang="en-ID" dirty="0"/>
              <a:t> dan </a:t>
            </a:r>
            <a:r>
              <a:rPr lang="en-ID" dirty="0" err="1"/>
              <a:t>Lacak</a:t>
            </a:r>
            <a:endParaRPr lang="en-ID" dirty="0"/>
          </a:p>
          <a:p>
            <a:r>
              <a:rPr lang="en-ID" dirty="0"/>
              <a:t>&gt; KPI dan </a:t>
            </a:r>
            <a:r>
              <a:rPr lang="en-ID" dirty="0" err="1"/>
              <a:t>Metrik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Dasbor</a:t>
            </a:r>
            <a:r>
              <a:rPr lang="en-ID" dirty="0"/>
              <a:t> </a:t>
            </a:r>
            <a:r>
              <a:rPr lang="en-ID" dirty="0" err="1"/>
              <a:t>Interaktif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ID" dirty="0" err="1"/>
              <a:t>mengambil</a:t>
            </a:r>
            <a:r>
              <a:rPr lang="en-ID" dirty="0"/>
              <a:t> Keputusan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Data yang </a:t>
            </a:r>
            <a:r>
              <a:rPr lang="en-ID" dirty="0" err="1"/>
              <a:t>tepat</a:t>
            </a:r>
            <a:endParaRPr lang="en-ID" dirty="0"/>
          </a:p>
          <a:p>
            <a:pPr marL="0" indent="0">
              <a:buFont typeface="Wingdings" panose="05000000000000000000" pitchFamily="2" charset="2"/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735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Penjualan</a:t>
            </a:r>
            <a:endParaRPr lang="en-ID" dirty="0"/>
          </a:p>
          <a:p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kokpit</a:t>
            </a:r>
            <a:r>
              <a:rPr lang="en-ID" dirty="0"/>
              <a:t> </a:t>
            </a:r>
            <a:r>
              <a:rPr lang="en-ID" dirty="0" err="1"/>
              <a:t>kepemimpinan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&amp; Margin Laba di </a:t>
            </a:r>
            <a:r>
              <a:rPr lang="en-ID" dirty="0" err="1"/>
              <a:t>seluruh</a:t>
            </a:r>
            <a:r>
              <a:rPr lang="en-ID" dirty="0"/>
              <a:t> Divisi, Wilayah, </a:t>
            </a:r>
            <a:r>
              <a:rPr lang="en-ID" dirty="0" err="1"/>
              <a:t>Departemen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. dan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Q-o-Q </a:t>
            </a:r>
            <a:r>
              <a:rPr lang="en-ID" dirty="0" err="1"/>
              <a:t>atau</a:t>
            </a:r>
            <a:r>
              <a:rPr lang="en-ID" dirty="0"/>
              <a:t> Y-o-Y</a:t>
            </a:r>
          </a:p>
          <a:p>
            <a:r>
              <a:rPr lang="en-ID" dirty="0"/>
              <a:t>&gt; </a:t>
            </a:r>
            <a:r>
              <a:rPr lang="en-ID" dirty="0" err="1"/>
              <a:t>Menelusuri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granularitas</a:t>
            </a:r>
            <a:r>
              <a:rPr lang="en-ID" dirty="0"/>
              <a:t> </a:t>
            </a:r>
            <a:r>
              <a:rPr lang="en-ID" dirty="0" err="1"/>
              <a:t>terdalam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dan </a:t>
            </a:r>
            <a:r>
              <a:rPr lang="en-ID" dirty="0" err="1"/>
              <a:t>mendeteksi</a:t>
            </a:r>
            <a:r>
              <a:rPr lang="en-ID" dirty="0"/>
              <a:t> outlier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/>
              <a:t>bisnis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Perbandingan</a:t>
            </a:r>
            <a:r>
              <a:rPr lang="en-ID" dirty="0"/>
              <a:t> target vs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unit </a:t>
            </a:r>
            <a:r>
              <a:rPr lang="en-ID" dirty="0" err="1"/>
              <a:t>bisnis</a:t>
            </a:r>
            <a:r>
              <a:rPr lang="en-ID" dirty="0"/>
              <a:t> dan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divisi yang </a:t>
            </a:r>
            <a:r>
              <a:rPr lang="en-ID" dirty="0" err="1"/>
              <a:t>berkinerja</a:t>
            </a:r>
            <a:r>
              <a:rPr lang="en-ID" dirty="0"/>
              <a:t> </a:t>
            </a:r>
            <a:r>
              <a:rPr lang="en-ID" dirty="0" err="1"/>
              <a:t>buruk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Produk</a:t>
            </a:r>
            <a:r>
              <a:rPr lang="en-ID" dirty="0"/>
              <a:t> - 360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historis</a:t>
            </a:r>
            <a:r>
              <a:rPr lang="en-ID" dirty="0"/>
              <a:t> dan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lainnya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terlibat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divisi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melacak</a:t>
            </a:r>
            <a:r>
              <a:rPr lang="en-ID" dirty="0"/>
              <a:t>, </a:t>
            </a:r>
            <a:r>
              <a:rPr lang="en-ID" dirty="0" err="1"/>
              <a:t>memvisualisasikan</a:t>
            </a:r>
            <a:r>
              <a:rPr lang="en-ID" dirty="0"/>
              <a:t>, dan </a:t>
            </a: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keterlibatan</a:t>
            </a:r>
            <a:r>
              <a:rPr lang="en-ID" dirty="0"/>
              <a:t> dan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Tim </a:t>
            </a:r>
            <a:r>
              <a:rPr lang="en-ID" dirty="0" err="1"/>
              <a:t>menggunakan</a:t>
            </a:r>
            <a:r>
              <a:rPr lang="en-ID" dirty="0"/>
              <a:t> data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dan </a:t>
            </a:r>
            <a:r>
              <a:rPr lang="en-ID" dirty="0" err="1"/>
              <a:t>mengoptimalkan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5512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Keuangan</a:t>
            </a:r>
            <a:endParaRPr lang="en-ID" dirty="0"/>
          </a:p>
          <a:p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Menganalisis</a:t>
            </a:r>
            <a:r>
              <a:rPr lang="en-ID" dirty="0"/>
              <a:t>, </a:t>
            </a:r>
            <a:r>
              <a:rPr lang="en-ID" dirty="0" err="1"/>
              <a:t>Melacak</a:t>
            </a:r>
            <a:r>
              <a:rPr lang="en-ID" dirty="0"/>
              <a:t> dan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Piutang</a:t>
            </a:r>
            <a:r>
              <a:rPr lang="en-ID" dirty="0"/>
              <a:t> Usaha dan </a:t>
            </a:r>
            <a:r>
              <a:rPr lang="en-ID" dirty="0" err="1"/>
              <a:t>Hutang</a:t>
            </a:r>
            <a:r>
              <a:rPr lang="en-ID" dirty="0"/>
              <a:t> Usaha</a:t>
            </a:r>
          </a:p>
          <a:p>
            <a:r>
              <a:rPr lang="en-ID" dirty="0"/>
              <a:t>&gt;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Arus</a:t>
            </a:r>
            <a:r>
              <a:rPr lang="en-ID" dirty="0"/>
              <a:t> Kas.</a:t>
            </a:r>
          </a:p>
          <a:p>
            <a:r>
              <a:rPr lang="en-ID" dirty="0"/>
              <a:t>&gt;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&amp; </a:t>
            </a:r>
            <a:r>
              <a:rPr lang="en-ID" dirty="0" err="1"/>
              <a:t>Pengeluaran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r>
              <a:rPr lang="en-ID" dirty="0"/>
              <a:t>&gt;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Penghematan</a:t>
            </a:r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Melacak</a:t>
            </a:r>
            <a:r>
              <a:rPr lang="en-ID" dirty="0"/>
              <a:t> </a:t>
            </a:r>
            <a:r>
              <a:rPr lang="en-ID" dirty="0" err="1"/>
              <a:t>Pengeluaran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Baik</a:t>
            </a:r>
          </a:p>
          <a:p>
            <a:r>
              <a:rPr lang="en-ID" dirty="0"/>
              <a:t>&gt; </a:t>
            </a:r>
            <a:r>
              <a:rPr lang="en-ID" dirty="0" err="1"/>
              <a:t>Visibilitas</a:t>
            </a:r>
            <a:r>
              <a:rPr lang="en-ID" dirty="0"/>
              <a:t> </a:t>
            </a:r>
            <a:r>
              <a:rPr lang="en-ID" dirty="0" err="1"/>
              <a:t>Lengkap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Transaksi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921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Pemasaran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-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demi </a:t>
            </a:r>
            <a:r>
              <a:rPr lang="en-ID" dirty="0" err="1"/>
              <a:t>langkah</a:t>
            </a:r>
            <a:r>
              <a:rPr lang="en-ID" dirty="0"/>
              <a:t> Tableau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keterlibatan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bisnis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Keterjangkauan</a:t>
            </a:r>
            <a:r>
              <a:rPr lang="en-ID" dirty="0"/>
              <a:t> dan </a:t>
            </a:r>
            <a:r>
              <a:rPr lang="en-ID" dirty="0" err="1"/>
              <a:t>Kesegaran</a:t>
            </a:r>
            <a:r>
              <a:rPr lang="en-ID" dirty="0"/>
              <a:t>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merumuskan</a:t>
            </a:r>
            <a:r>
              <a:rPr lang="en-ID" dirty="0"/>
              <a:t> strategi </a:t>
            </a:r>
            <a:r>
              <a:rPr lang="en-ID" dirty="0" err="1"/>
              <a:t>penjangkauan</a:t>
            </a:r>
            <a:r>
              <a:rPr lang="en-ID" dirty="0"/>
              <a:t> dan </a:t>
            </a:r>
            <a:r>
              <a:rPr lang="en-ID" dirty="0" err="1"/>
              <a:t>pengoptimalan</a:t>
            </a:r>
            <a:r>
              <a:rPr lang="en-ID" dirty="0"/>
              <a:t> </a:t>
            </a:r>
            <a:r>
              <a:rPr lang="en-ID" dirty="0" err="1"/>
              <a:t>pengeluaran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Kampanye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personal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menghidupkan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yang </a:t>
            </a:r>
            <a:r>
              <a:rPr lang="en-ID" dirty="0" err="1"/>
              <a:t>tersegmentasi</a:t>
            </a:r>
            <a:r>
              <a:rPr lang="en-ID" dirty="0"/>
              <a:t> - </a:t>
            </a:r>
            <a:r>
              <a:rPr lang="en-ID" dirty="0" err="1"/>
              <a:t>pelanggan</a:t>
            </a:r>
            <a:r>
              <a:rPr lang="en-ID" dirty="0"/>
              <a:t> Loyal/ </a:t>
            </a:r>
            <a:r>
              <a:rPr lang="en-ID" dirty="0" err="1"/>
              <a:t>Loyalis</a:t>
            </a:r>
            <a:r>
              <a:rPr lang="en-ID" dirty="0"/>
              <a:t> </a:t>
            </a:r>
            <a:r>
              <a:rPr lang="en-ID" dirty="0" err="1"/>
              <a:t>Potensial</a:t>
            </a:r>
            <a:r>
              <a:rPr lang="en-ID" dirty="0"/>
              <a:t>/ </a:t>
            </a:r>
            <a:r>
              <a:rPr lang="en-ID" dirty="0" err="1"/>
              <a:t>Loyalis</a:t>
            </a:r>
            <a:r>
              <a:rPr lang="en-ID" dirty="0"/>
              <a:t> yang </a:t>
            </a:r>
            <a:r>
              <a:rPr lang="en-ID" dirty="0" err="1"/>
              <a:t>Menjanjikan</a:t>
            </a:r>
            <a:r>
              <a:rPr lang="en-ID" dirty="0"/>
              <a:t>/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Kehadiran</a:t>
            </a:r>
            <a:r>
              <a:rPr lang="en-ID" dirty="0"/>
              <a:t>/ </a:t>
            </a:r>
            <a:r>
              <a:rPr lang="en-ID" dirty="0" err="1"/>
              <a:t>Resiko</a:t>
            </a:r>
            <a:r>
              <a:rPr lang="en-ID" dirty="0"/>
              <a:t>/ </a:t>
            </a:r>
            <a:r>
              <a:rPr lang="en-ID" dirty="0" err="1"/>
              <a:t>Bergejolak</a:t>
            </a:r>
            <a:r>
              <a:rPr lang="en-ID" dirty="0"/>
              <a:t>/ </a:t>
            </a:r>
            <a:r>
              <a:rPr lang="en-ID" dirty="0" err="1"/>
              <a:t>dll</a:t>
            </a:r>
            <a:r>
              <a:rPr lang="en-ID" dirty="0"/>
              <a:t>. &amp;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yang loyal</a:t>
            </a:r>
          </a:p>
          <a:p>
            <a:endParaRPr lang="en-ID" dirty="0"/>
          </a:p>
          <a:p>
            <a:r>
              <a:rPr lang="en-ID" dirty="0" err="1"/>
              <a:t>Mengukur</a:t>
            </a:r>
            <a:r>
              <a:rPr lang="en-ID" dirty="0"/>
              <a:t> /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menghidupkan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menyempurnakan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 di masa </a:t>
            </a:r>
            <a:r>
              <a:rPr lang="en-ID" dirty="0" err="1"/>
              <a:t>depan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2174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Rantai</a:t>
            </a:r>
            <a:r>
              <a:rPr lang="en-ID" dirty="0"/>
              <a:t> </a:t>
            </a:r>
            <a:r>
              <a:rPr lang="en-ID" dirty="0" err="1"/>
              <a:t>Pasokan</a:t>
            </a:r>
            <a:endParaRPr lang="en-ID" dirty="0"/>
          </a:p>
          <a:p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Menghilangkan</a:t>
            </a:r>
            <a:r>
              <a:rPr lang="en-ID" dirty="0"/>
              <a:t> silo data dan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rantai</a:t>
            </a:r>
            <a:r>
              <a:rPr lang="en-ID" dirty="0"/>
              <a:t> </a:t>
            </a:r>
            <a:r>
              <a:rPr lang="en-ID" dirty="0" err="1"/>
              <a:t>pasokan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dilaporkan</a:t>
            </a:r>
            <a:r>
              <a:rPr lang="en-ID" dirty="0"/>
              <a:t> dan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menara</a:t>
            </a:r>
            <a:r>
              <a:rPr lang="en-ID" dirty="0"/>
              <a:t>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rantai</a:t>
            </a:r>
            <a:r>
              <a:rPr lang="en-ID" dirty="0"/>
              <a:t> </a:t>
            </a:r>
            <a:r>
              <a:rPr lang="en-ID" dirty="0" err="1"/>
              <a:t>pasokan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Dasbor</a:t>
            </a:r>
            <a:r>
              <a:rPr lang="en-ID" dirty="0"/>
              <a:t> yang </a:t>
            </a:r>
            <a:r>
              <a:rPr lang="en-ID" dirty="0" err="1"/>
              <a:t>dipersonalisasi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KPI </a:t>
            </a:r>
            <a:r>
              <a:rPr lang="en-ID" dirty="0" err="1"/>
              <a:t>teratas</a:t>
            </a:r>
            <a:r>
              <a:rPr lang="en-ID" dirty="0"/>
              <a:t> yang </a:t>
            </a:r>
            <a:r>
              <a:rPr lang="en-ID" dirty="0" err="1"/>
              <a:t>memengaruhi</a:t>
            </a:r>
            <a:r>
              <a:rPr lang="en-ID" dirty="0"/>
              <a:t> </a:t>
            </a:r>
            <a:r>
              <a:rPr lang="en-ID" dirty="0" err="1"/>
              <a:t>rantai</a:t>
            </a:r>
            <a:r>
              <a:rPr lang="en-ID" dirty="0"/>
              <a:t> </a:t>
            </a:r>
            <a:r>
              <a:rPr lang="en-ID" dirty="0" err="1"/>
              <a:t>pasokan</a:t>
            </a:r>
            <a:r>
              <a:rPr lang="en-ID" dirty="0"/>
              <a:t> dan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merespons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, </a:t>
            </a:r>
            <a:r>
              <a:rPr lang="en-ID" dirty="0" err="1"/>
              <a:t>pergeseran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, dan </a:t>
            </a:r>
            <a:r>
              <a:rPr lang="en-ID" dirty="0" err="1"/>
              <a:t>aktivitas</a:t>
            </a:r>
            <a:r>
              <a:rPr lang="en-ID" dirty="0"/>
              <a:t> outlier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stok</a:t>
            </a:r>
            <a:r>
              <a:rPr lang="en-ID" dirty="0"/>
              <a:t> </a:t>
            </a:r>
            <a:r>
              <a:rPr lang="en-ID" dirty="0" err="1"/>
              <a:t>berlebih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menyoroti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di </a:t>
            </a:r>
            <a:r>
              <a:rPr lang="en-ID" dirty="0" err="1"/>
              <a:t>tingkat</a:t>
            </a:r>
            <a:r>
              <a:rPr lang="en-ID" dirty="0"/>
              <a:t> SKU granular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dilacak</a:t>
            </a:r>
            <a:r>
              <a:rPr lang="en-ID" dirty="0"/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ID" dirty="0"/>
              <a:t>1. 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akurat</a:t>
            </a:r>
            <a:endParaRPr lang="en-ID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ID" dirty="0"/>
              <a:t>2.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stok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, </a:t>
            </a:r>
            <a:r>
              <a:rPr lang="en-ID" dirty="0" err="1"/>
              <a:t>lambat</a:t>
            </a:r>
            <a:r>
              <a:rPr lang="en-ID" dirty="0"/>
              <a:t> &amp; </a:t>
            </a:r>
            <a:r>
              <a:rPr lang="en-ID" dirty="0" err="1"/>
              <a:t>mati</a:t>
            </a:r>
            <a:endParaRPr lang="en-ID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ID" dirty="0"/>
              <a:t>3.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- </a:t>
            </a:r>
            <a:r>
              <a:rPr lang="en-ID" dirty="0" err="1"/>
              <a:t>Mengalihkan</a:t>
            </a:r>
            <a:r>
              <a:rPr lang="en-ID" dirty="0"/>
              <a:t> </a:t>
            </a:r>
            <a:r>
              <a:rPr lang="en-ID" dirty="0" err="1"/>
              <a:t>inventaris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,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16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- Saham yang </a:t>
            </a:r>
            <a:r>
              <a:rPr lang="en-US" dirty="0" err="1"/>
              <a:t>Dimiliki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D" dirty="0" err="1"/>
              <a:t>Ringkasan</a:t>
            </a:r>
            <a:r>
              <a:rPr lang="en-ID" dirty="0"/>
              <a:t> </a:t>
            </a:r>
            <a:r>
              <a:rPr lang="en-ID" dirty="0" err="1"/>
              <a:t>stok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inventaris</a:t>
            </a:r>
            <a:r>
              <a:rPr lang="en-ID" dirty="0"/>
              <a:t> di </a:t>
            </a:r>
            <a:r>
              <a:rPr lang="en-ID" dirty="0" err="1"/>
              <a:t>departemen</a:t>
            </a:r>
            <a:r>
              <a:rPr lang="en-ID" dirty="0"/>
              <a:t>/divisi di masing-masing Lokasi </a:t>
            </a:r>
            <a:r>
              <a:rPr lang="en-ID" dirty="0" err="1"/>
              <a:t>Geografis</a:t>
            </a:r>
            <a:r>
              <a:rPr lang="en-ID" dirty="0"/>
              <a:t> dan SKU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 dan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kehilangan</a:t>
            </a:r>
            <a:r>
              <a:rPr lang="en-ID" dirty="0"/>
              <a:t> </a:t>
            </a:r>
            <a:r>
              <a:rPr lang="en-ID" dirty="0" err="1"/>
              <a:t>bisnis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ID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stok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stok</a:t>
            </a:r>
            <a:r>
              <a:rPr lang="en-ID" dirty="0"/>
              <a:t> yang </a:t>
            </a:r>
            <a:r>
              <a:rPr lang="en-ID" dirty="0" err="1"/>
              <a:t>kurang</a:t>
            </a:r>
            <a:r>
              <a:rPr lang="en-ID" dirty="0"/>
              <a:t> / </a:t>
            </a:r>
            <a:r>
              <a:rPr lang="en-ID" dirty="0" err="1"/>
              <a:t>lebih</a:t>
            </a:r>
            <a:r>
              <a:rPr lang="en-ID" dirty="0"/>
              <a:t> /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Divisi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SKU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766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SDM</a:t>
            </a:r>
          </a:p>
          <a:p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sistematis</a:t>
            </a:r>
            <a:r>
              <a:rPr lang="en-ID" dirty="0"/>
              <a:t> gender/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/</a:t>
            </a:r>
            <a:r>
              <a:rPr lang="en-ID" dirty="0" err="1"/>
              <a:t>pengangkatan</a:t>
            </a:r>
            <a:r>
              <a:rPr lang="en-ID" dirty="0"/>
              <a:t> dan </a:t>
            </a:r>
            <a:r>
              <a:rPr lang="en-ID" dirty="0" err="1"/>
              <a:t>gesekan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departemen</a:t>
            </a:r>
            <a:r>
              <a:rPr lang="en-ID" dirty="0"/>
              <a:t> &amp; </a:t>
            </a:r>
            <a:r>
              <a:rPr lang="en-ID" dirty="0" err="1"/>
              <a:t>demografi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merencanakan</a:t>
            </a:r>
            <a:r>
              <a:rPr lang="en-ID" dirty="0"/>
              <a:t>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efektif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Mengupayakan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suksesi</a:t>
            </a:r>
            <a:r>
              <a:rPr lang="en-ID" dirty="0"/>
              <a:t> di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, </a:t>
            </a:r>
            <a:r>
              <a:rPr lang="en-ID" dirty="0" err="1"/>
              <a:t>departemen</a:t>
            </a:r>
            <a:r>
              <a:rPr lang="en-ID" dirty="0"/>
              <a:t> &amp;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perputaran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merugikan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USS15.000.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1.000 </a:t>
            </a:r>
            <a:r>
              <a:rPr lang="en-ID" dirty="0" err="1"/>
              <a:t>karyawan</a:t>
            </a:r>
            <a:r>
              <a:rPr lang="en-ID" dirty="0"/>
              <a:t> dan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atrisi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10%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menghabiskan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S1,5 </a:t>
            </a:r>
            <a:r>
              <a:rPr lang="en-ID" dirty="0" err="1"/>
              <a:t>juta</a:t>
            </a:r>
            <a:r>
              <a:rPr lang="en-ID" dirty="0"/>
              <a:t>. </a:t>
            </a:r>
            <a:r>
              <a:rPr lang="en-ID" dirty="0" err="1"/>
              <a:t>Pengurangan</a:t>
            </a:r>
            <a:r>
              <a:rPr lang="en-ID" dirty="0"/>
              <a:t> 10%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atrisi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penghematan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S150.000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Melacak</a:t>
            </a:r>
            <a:r>
              <a:rPr lang="en-ID" dirty="0"/>
              <a:t> </a:t>
            </a:r>
            <a:r>
              <a:rPr lang="en-ID" dirty="0" err="1"/>
              <a:t>pengeluaran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departemen</a:t>
            </a:r>
            <a:r>
              <a:rPr lang="en-ID" dirty="0"/>
              <a:t>,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pengeluaran</a:t>
            </a:r>
            <a:r>
              <a:rPr lang="en-ID" dirty="0"/>
              <a:t>, &amp;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karyawan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&amp; </a:t>
            </a:r>
            <a:r>
              <a:rPr lang="en-ID" dirty="0" err="1"/>
              <a:t>menyusun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menghemat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dihindari</a:t>
            </a:r>
            <a:r>
              <a:rPr lang="en-ID" dirty="0"/>
              <a:t> di masa </a:t>
            </a:r>
            <a:r>
              <a:rPr lang="en-ID" dirty="0" err="1"/>
              <a:t>depan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74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Perpanjangan</a:t>
            </a:r>
            <a:r>
              <a:rPr lang="en-ID" dirty="0"/>
              <a:t> </a:t>
            </a:r>
            <a:r>
              <a:rPr lang="en-ID" dirty="0" err="1"/>
              <a:t>Analisis</a:t>
            </a:r>
            <a:endParaRPr lang="en-ID" dirty="0"/>
          </a:p>
          <a:p>
            <a:r>
              <a:rPr lang="sv-SE" dirty="0"/>
              <a:t>Integrasikan dengan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sv-SE" dirty="0"/>
              <a:t>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sv-SE" dirty="0"/>
              <a:t>Python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sv-SE" dirty="0"/>
              <a:t>MATLAB</a:t>
            </a:r>
          </a:p>
          <a:p>
            <a:endParaRPr lang="en-ID" dirty="0"/>
          </a:p>
          <a:p>
            <a:r>
              <a:rPr lang="en-ID" dirty="0" err="1"/>
              <a:t>Mengintegrasikan</a:t>
            </a:r>
            <a:r>
              <a:rPr lang="en-ID" dirty="0"/>
              <a:t> Model </a:t>
            </a:r>
            <a:r>
              <a:rPr lang="en-ID" dirty="0" err="1"/>
              <a:t>Penemuan</a:t>
            </a:r>
            <a:r>
              <a:rPr lang="en-ID" dirty="0"/>
              <a:t> Einstein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Eksplorasi</a:t>
            </a:r>
            <a:r>
              <a:rPr lang="en-ID" dirty="0"/>
              <a:t> Data </a:t>
            </a:r>
            <a:r>
              <a:rPr lang="en-ID" dirty="0" err="1"/>
              <a:t>Bertenaga</a:t>
            </a:r>
            <a:r>
              <a:rPr lang="en-ID" dirty="0"/>
              <a:t> AI / </a:t>
            </a:r>
            <a:r>
              <a:rPr lang="en-ID" dirty="0" err="1"/>
              <a:t>Pembuatan</a:t>
            </a:r>
            <a:r>
              <a:rPr lang="en-ID" dirty="0"/>
              <a:t> Model </a:t>
            </a:r>
            <a:r>
              <a:rPr lang="en-ID" dirty="0" err="1"/>
              <a:t>Penambangan</a:t>
            </a:r>
            <a:r>
              <a:rPr lang="en-ID" dirty="0"/>
              <a:t>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Prediktif</a:t>
            </a:r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Preskriptif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924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Tertanam</a:t>
            </a:r>
            <a:r>
              <a:rPr lang="en-ID" dirty="0"/>
              <a:t> dan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Pemangku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  <a:p>
            <a:endParaRPr lang="en-ID" dirty="0"/>
          </a:p>
          <a:p>
            <a:r>
              <a:rPr lang="en-ID" dirty="0"/>
              <a:t>Data dan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mulus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disampaikan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akhir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759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MODEL LISENSI TABEL</a:t>
            </a:r>
          </a:p>
          <a:p>
            <a:endParaRPr lang="en-ID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D" dirty="0" err="1"/>
              <a:t>Penawaran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Peran [RBO]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ID" dirty="0" err="1"/>
              <a:t>Penawaran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Inti [Core Based Offering [CBO]]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32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Apa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Tableau?</a:t>
            </a:r>
          </a:p>
          <a:p>
            <a:r>
              <a:rPr lang="en-ID" dirty="0"/>
              <a:t>- Platform BI &amp; A (Business Intelligence &amp; Analytics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mengumpulkan</a:t>
            </a:r>
            <a:r>
              <a:rPr lang="en-ID" dirty="0"/>
              <a:t>, </a:t>
            </a:r>
            <a:r>
              <a:rPr lang="en-ID" dirty="0" err="1"/>
              <a:t>memahami</a:t>
            </a:r>
            <a:r>
              <a:rPr lang="en-ID" dirty="0"/>
              <a:t> dan </a:t>
            </a:r>
            <a:r>
              <a:rPr lang="en-ID" dirty="0" err="1"/>
              <a:t>memvisualisasikan</a:t>
            </a:r>
            <a:r>
              <a:rPr lang="en-ID" dirty="0"/>
              <a:t> data </a:t>
            </a:r>
            <a:r>
              <a:rPr lang="en-ID" dirty="0" err="1"/>
              <a:t>mereka</a:t>
            </a:r>
            <a:r>
              <a:rPr lang="en-ID" dirty="0"/>
              <a:t>.</a:t>
            </a:r>
          </a:p>
          <a:p>
            <a:r>
              <a:rPr lang="en-ID" dirty="0"/>
              <a:t>- Kuat dan </a:t>
            </a:r>
            <a:r>
              <a:rPr lang="en-ID" dirty="0" err="1"/>
              <a:t>Intuitif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Mandiri</a:t>
            </a:r>
            <a:endParaRPr lang="en-ID" dirty="0"/>
          </a:p>
          <a:p>
            <a:endParaRPr lang="en-ID" dirty="0"/>
          </a:p>
          <a:p>
            <a:r>
              <a:rPr lang="en-ID" b="1" dirty="0"/>
              <a:t>“Kami </a:t>
            </a:r>
            <a:r>
              <a:rPr lang="en-ID" b="1" dirty="0" err="1"/>
              <a:t>membantu</a:t>
            </a:r>
            <a:r>
              <a:rPr lang="en-ID" b="1" dirty="0"/>
              <a:t> orang-orang </a:t>
            </a:r>
            <a:r>
              <a:rPr lang="en-ID" b="1" dirty="0" err="1"/>
              <a:t>melihat</a:t>
            </a:r>
            <a:r>
              <a:rPr lang="en-ID" b="1" dirty="0"/>
              <a:t> dan </a:t>
            </a:r>
            <a:r>
              <a:rPr lang="en-ID" b="1" dirty="0" err="1"/>
              <a:t>memahami</a:t>
            </a:r>
            <a:r>
              <a:rPr lang="en-ID" b="1" dirty="0"/>
              <a:t>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28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PENAWARAN BERDASARKAN PERAN [Tableau Cloud | Tableau Server]</a:t>
            </a:r>
          </a:p>
          <a:p>
            <a:endParaRPr lang="en-ID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n-NO" dirty="0"/>
              <a:t>ADD-ON MANAJEMEN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n-NO" dirty="0"/>
              <a:t>ADD-ON MANAJEMEN LANJUTAN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n-NO" dirty="0"/>
              <a:t>PENEMUAN EINSTEIN DI TABLEAU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nn-NO" dirty="0"/>
          </a:p>
          <a:p>
            <a:pPr marL="0" indent="0">
              <a:buFont typeface="Wingdings" panose="05000000000000000000" pitchFamily="2" charset="2"/>
              <a:buNone/>
            </a:pPr>
            <a:endParaRPr lang="n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0489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PENAWARAN BERBASIS INTI [Server Tableau]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94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SKU yang </a:t>
            </a:r>
            <a:r>
              <a:rPr lang="en-ID" dirty="0" err="1"/>
              <a:t>disematkan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81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Tertanam</a:t>
            </a:r>
            <a:r>
              <a:rPr lang="en-ID" dirty="0"/>
              <a:t> dan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Pemangku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 </a:t>
            </a:r>
            <a:r>
              <a:rPr lang="en-ID" dirty="0" err="1"/>
              <a:t>Eksternal</a:t>
            </a:r>
            <a:endParaRPr lang="en-ID" dirty="0"/>
          </a:p>
          <a:p>
            <a:endParaRPr lang="en-ID" dirty="0"/>
          </a:p>
          <a:p>
            <a:r>
              <a:rPr lang="en-ID" dirty="0"/>
              <a:t>Data dan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mulus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yang </a:t>
            </a:r>
            <a:r>
              <a:rPr lang="en-ID" dirty="0" err="1"/>
              <a:t>disampaikan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akhir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868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PENAWARAN BERDASARKAN PERAN [Tableau Cloud | Server]</a:t>
            </a:r>
          </a:p>
          <a:p>
            <a:r>
              <a:rPr lang="en-ID" dirty="0" err="1"/>
              <a:t>Tertanam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1035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PENAWARAN BERBASIS INTI (Server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2667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PENAWARAN BERDASARKAN PENGGUNAAN [Tableau Cloud]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2945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Analitik</a:t>
            </a:r>
            <a:r>
              <a:rPr lang="en-ID" dirty="0"/>
              <a:t> yang </a:t>
            </a:r>
            <a:r>
              <a:rPr lang="en-ID" dirty="0" err="1"/>
              <a:t>disukai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orang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349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Platform yang </a:t>
            </a:r>
            <a:r>
              <a:rPr lang="en-ID" dirty="0" err="1"/>
              <a:t>terintegrasi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memulai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skala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r>
              <a:rPr lang="en-ID" dirty="0"/>
              <a:t>Fleksibilitas &amp; </a:t>
            </a:r>
            <a:r>
              <a:rPr lang="en-ID" dirty="0" err="1"/>
              <a:t>Pilihan</a:t>
            </a:r>
            <a:endParaRPr lang="en-ID" dirty="0"/>
          </a:p>
          <a:p>
            <a:r>
              <a:rPr lang="en-ID" dirty="0"/>
              <a:t>Tata Kelola &amp; </a:t>
            </a:r>
            <a:r>
              <a:rPr lang="en-ID" dirty="0" err="1"/>
              <a:t>Keamanan</a:t>
            </a:r>
            <a:endParaRPr lang="en-ID" dirty="0"/>
          </a:p>
          <a:p>
            <a:r>
              <a:rPr lang="en-ID" dirty="0"/>
              <a:t>Platform </a:t>
            </a:r>
            <a:r>
              <a:rPr lang="en-ID" dirty="0" err="1"/>
              <a:t>Terpadu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9247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Pemimpin</a:t>
            </a:r>
            <a:r>
              <a:rPr lang="en-ID" dirty="0"/>
              <a:t> </a:t>
            </a:r>
            <a:r>
              <a:rPr lang="en-ID" dirty="0" err="1"/>
              <a:t>tepercaya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analitik</a:t>
            </a:r>
            <a:endParaRPr lang="en-ID" dirty="0"/>
          </a:p>
          <a:p>
            <a:endParaRPr lang="en-ID" dirty="0"/>
          </a:p>
          <a:p>
            <a:r>
              <a:rPr lang="en-ID" dirty="0"/>
              <a:t>10</a:t>
            </a:r>
            <a:r>
              <a:rPr lang="en-ID" baseline="30000" dirty="0"/>
              <a:t>th</a:t>
            </a:r>
            <a:endParaRPr lang="en-ID" dirty="0"/>
          </a:p>
          <a:p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berturut-turut</a:t>
            </a:r>
            <a:r>
              <a:rPr lang="en-ID" dirty="0"/>
              <a:t>, Tableau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diakui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Pemimpin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Gartner MQ </a:t>
            </a:r>
            <a:r>
              <a:rPr lang="en-ID" dirty="0" err="1"/>
              <a:t>untuk</a:t>
            </a:r>
            <a:r>
              <a:rPr lang="en-ID" dirty="0"/>
              <a:t> Platform Analytics dan BI.</a:t>
            </a:r>
          </a:p>
          <a:p>
            <a:r>
              <a:rPr lang="en-ID" dirty="0"/>
              <a:t>Tableau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Pemimpin</a:t>
            </a:r>
            <a:r>
              <a:rPr lang="en-ID" dirty="0"/>
              <a:t>, </a:t>
            </a:r>
            <a:r>
              <a:rPr lang="en-ID" dirty="0" err="1"/>
              <a:t>berkat</a:t>
            </a:r>
            <a:r>
              <a:rPr lang="en-ID" dirty="0"/>
              <a:t> </a:t>
            </a:r>
            <a:r>
              <a:rPr lang="en-ID" dirty="0" err="1"/>
              <a:t>popularitas</a:t>
            </a:r>
            <a:r>
              <a:rPr lang="en-ID" dirty="0"/>
              <a:t> </a:t>
            </a:r>
            <a:r>
              <a:rPr lang="en-ID" dirty="0" err="1"/>
              <a:t>produknya</a:t>
            </a:r>
            <a:r>
              <a:rPr lang="en-ID" dirty="0"/>
              <a:t>, 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kepuasan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yang </a:t>
            </a:r>
            <a:r>
              <a:rPr lang="en-ID" dirty="0" err="1"/>
              <a:t>tinggi</a:t>
            </a:r>
            <a:r>
              <a:rPr lang="en-ID" dirty="0"/>
              <a:t>, dan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jalan</a:t>
            </a:r>
            <a:r>
              <a:rPr lang="en-ID" dirty="0"/>
              <a:t> yang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r>
              <a:rPr lang="en-ID" dirty="0"/>
              <a:t>GARTNER - KUADRAN AJAIB UNTUK PLATFORM ANALITIK DAN INTELIJEN BISNIS, FEB 2019</a:t>
            </a:r>
          </a:p>
          <a:p>
            <a:endParaRPr lang="en-ID" dirty="0"/>
          </a:p>
          <a:p>
            <a:r>
              <a:rPr lang="en-ID" dirty="0"/>
              <a:t>93%</a:t>
            </a:r>
          </a:p>
          <a:p>
            <a:r>
              <a:rPr lang="en-ID" dirty="0"/>
              <a:t>PELANGGAN MENILAI KEMAMPUAN PEMBERDAYAAN PENGGUNA TABLEAU SANGAT BAIK</a:t>
            </a:r>
          </a:p>
          <a:p>
            <a:r>
              <a:rPr lang="en-ID" dirty="0" err="1"/>
              <a:t>Pemberdayaan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kekuatan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Lunak Tableau</a:t>
            </a:r>
          </a:p>
          <a:p>
            <a:r>
              <a:rPr lang="en-ID" dirty="0"/>
              <a:t>-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yang </a:t>
            </a:r>
            <a:r>
              <a:rPr lang="en-ID" dirty="0" err="1"/>
              <a:t>lebar</a:t>
            </a:r>
            <a:r>
              <a:rPr lang="en-ID" dirty="0"/>
              <a:t> - </a:t>
            </a:r>
            <a:r>
              <a:rPr lang="en-ID" dirty="0" err="1"/>
              <a:t>dengan</a:t>
            </a:r>
            <a:r>
              <a:rPr lang="en-ID" dirty="0"/>
              <a:t> 93%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sangat </a:t>
            </a:r>
            <a:r>
              <a:rPr lang="en-ID" dirty="0" err="1"/>
              <a:t>baik</a:t>
            </a:r>
            <a:r>
              <a:rPr lang="en-ID" dirty="0"/>
              <a:t>.</a:t>
            </a:r>
          </a:p>
          <a:p>
            <a:r>
              <a:rPr lang="en-ID" dirty="0"/>
              <a:t>GARTNER - ANALISIS SURVEI: PELANGGAN MENILAI PENGALAMAN ANALITIK DAN PLATFORM BI MEREKA, 2018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46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Untuk apa Anda dapat menggunakan Tableau?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berkemampuan</a:t>
            </a:r>
            <a:r>
              <a:rPr lang="en-ID" dirty="0"/>
              <a:t> AI yang </a:t>
            </a:r>
            <a:r>
              <a:rPr lang="en-ID" dirty="0" err="1"/>
              <a:t>kuat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Tableau,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fungsi-fungsi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Persiapan</a:t>
            </a:r>
            <a:r>
              <a:rPr lang="en-ID" dirty="0"/>
              <a:t> Data Cerdas</a:t>
            </a:r>
          </a:p>
          <a:p>
            <a:r>
              <a:rPr lang="en-ID" dirty="0"/>
              <a:t>- </a:t>
            </a:r>
            <a:r>
              <a:rPr lang="en-ID" dirty="0" err="1"/>
              <a:t>Eksplorasi</a:t>
            </a:r>
            <a:r>
              <a:rPr lang="en-ID" dirty="0"/>
              <a:t> Data </a:t>
            </a:r>
            <a:r>
              <a:rPr lang="en-ID" dirty="0" err="1"/>
              <a:t>Cepat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Visualisasi</a:t>
            </a:r>
            <a:r>
              <a:rPr lang="en-ID" dirty="0"/>
              <a:t> Data </a:t>
            </a:r>
            <a:r>
              <a:rPr lang="en-ID" dirty="0" err="1"/>
              <a:t>Interaktif</a:t>
            </a:r>
            <a:endParaRPr lang="en-ID" dirty="0"/>
          </a:p>
          <a:p>
            <a:r>
              <a:rPr lang="en-ID" dirty="0"/>
              <a:t>- </a:t>
            </a:r>
            <a:r>
              <a:rPr lang="en-ID" dirty="0" err="1"/>
              <a:t>Pelacakan</a:t>
            </a:r>
            <a:r>
              <a:rPr lang="en-ID" dirty="0"/>
              <a:t> Kinerja</a:t>
            </a:r>
          </a:p>
          <a:p>
            <a:r>
              <a:rPr lang="en-ID" dirty="0"/>
              <a:t>- </a:t>
            </a:r>
            <a:r>
              <a:rPr lang="en-ID" dirty="0" err="1"/>
              <a:t>Kolaborasi</a:t>
            </a:r>
            <a:r>
              <a:rPr lang="en-ID" dirty="0"/>
              <a:t> dan </a:t>
            </a:r>
            <a:r>
              <a:rPr lang="en-ID" dirty="0" err="1"/>
              <a:t>Berbagi</a:t>
            </a:r>
            <a:r>
              <a:rPr lang="en-ID" dirty="0"/>
              <a:t> yang Aman</a:t>
            </a:r>
          </a:p>
          <a:p>
            <a:r>
              <a:rPr lang="en-ID" dirty="0"/>
              <a:t>- </a:t>
            </a:r>
            <a:r>
              <a:rPr lang="en-ID" dirty="0" err="1"/>
              <a:t>Penambangan</a:t>
            </a:r>
            <a:r>
              <a:rPr lang="en-ID" dirty="0"/>
              <a:t> Data yang </a:t>
            </a:r>
            <a:r>
              <a:rPr lang="en-ID" dirty="0" err="1"/>
              <a:t>Didukung</a:t>
            </a:r>
            <a:r>
              <a:rPr lang="en-ID" dirty="0"/>
              <a:t> AI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396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Platform Analisis Terkemuka di Dunia</a:t>
            </a:r>
          </a:p>
          <a:p>
            <a:r>
              <a:rPr lang="nn-NO" dirty="0"/>
              <a:t>Memberdayakan Orang dan Organisasi untuk Memanfaatkan Data Mereka secara Maksimal</a:t>
            </a:r>
          </a:p>
          <a:p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Memberdayakan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Orang (</a:t>
            </a:r>
            <a:r>
              <a:rPr lang="en-ID" dirty="0" err="1"/>
              <a:t>Terlibat</a:t>
            </a:r>
            <a:r>
              <a:rPr lang="en-ID" dirty="0"/>
              <a:t> &amp; </a:t>
            </a:r>
            <a:r>
              <a:rPr lang="en-ID" dirty="0" err="1"/>
              <a:t>Berinteraksi</a:t>
            </a:r>
            <a:r>
              <a:rPr lang="en-ID" dirty="0"/>
              <a:t>)</a:t>
            </a:r>
          </a:p>
          <a:p>
            <a:pPr marL="0" indent="0">
              <a:buFontTx/>
              <a:buNone/>
            </a:pPr>
            <a:r>
              <a:rPr lang="en-ID" dirty="0"/>
              <a:t>	&gt; </a:t>
            </a:r>
            <a:r>
              <a:rPr lang="en-ID" dirty="0" err="1"/>
              <a:t>Eksplorasi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Mandiri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&gt; </a:t>
            </a:r>
            <a:r>
              <a:rPr lang="en-ID" dirty="0" err="1"/>
              <a:t>Bercerita</a:t>
            </a:r>
            <a:r>
              <a:rPr lang="en-ID" dirty="0"/>
              <a:t> &amp; </a:t>
            </a:r>
            <a:r>
              <a:rPr lang="en-ID" dirty="0" err="1"/>
              <a:t>Dasbor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&gt; </a:t>
            </a:r>
            <a:r>
              <a:rPr lang="en-ID" dirty="0" err="1"/>
              <a:t>Berbagi</a:t>
            </a:r>
            <a:r>
              <a:rPr lang="en-ID" dirty="0"/>
              <a:t> &amp; </a:t>
            </a:r>
            <a:r>
              <a:rPr lang="en-ID" dirty="0" err="1"/>
              <a:t>Kolaborasi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&gt; </a:t>
            </a:r>
            <a:r>
              <a:rPr lang="en-ID" dirty="0" err="1"/>
              <a:t>Penemuan</a:t>
            </a:r>
            <a:r>
              <a:rPr lang="en-ID" dirty="0"/>
              <a:t> &amp; </a:t>
            </a:r>
            <a:r>
              <a:rPr lang="en-ID" dirty="0" err="1"/>
              <a:t>Pemberitahuan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&gt; </a:t>
            </a:r>
            <a:r>
              <a:rPr lang="en-ID" dirty="0" err="1"/>
              <a:t>Prediksi</a:t>
            </a:r>
            <a:r>
              <a:rPr lang="en-ID" dirty="0"/>
              <a:t> &amp; </a:t>
            </a:r>
            <a:r>
              <a:rPr lang="en-ID" dirty="0" err="1"/>
              <a:t>Penjelasan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	&gt; Tindakan &amp; Alur </a:t>
            </a:r>
            <a:r>
              <a:rPr lang="en-ID" dirty="0" err="1"/>
              <a:t>Kerja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/>
              <a:t>Keputusan yang </a:t>
            </a:r>
            <a:r>
              <a:rPr lang="en-ID" dirty="0" err="1"/>
              <a:t>Lebih</a:t>
            </a:r>
            <a:r>
              <a:rPr lang="en-ID" dirty="0"/>
              <a:t> Cerdas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(</a:t>
            </a:r>
            <a:r>
              <a:rPr lang="sv-SE" dirty="0"/>
              <a:t>Analitik Visual Analitik Lanjutan Analitik yang Ditambah)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/>
              <a:t>Gambar </a:t>
            </a:r>
            <a:r>
              <a:rPr lang="en-ID" dirty="0" err="1"/>
              <a:t>Lengkap</a:t>
            </a:r>
            <a:r>
              <a:rPr lang="en-ID" dirty="0"/>
              <a:t> &amp; </a:t>
            </a:r>
            <a:r>
              <a:rPr lang="en-ID" dirty="0" err="1"/>
              <a:t>Terpercaya</a:t>
            </a:r>
            <a:endParaRPr lang="en-ID" dirty="0"/>
          </a:p>
          <a:p>
            <a:pPr marL="171450" indent="-171450">
              <a:buFontTx/>
              <a:buChar char="-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008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Platform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Terpadu</a:t>
            </a:r>
            <a:r>
              <a:rPr lang="en-ID" dirty="0"/>
              <a:t> yang </a:t>
            </a:r>
            <a:r>
              <a:rPr lang="en-ID" dirty="0" err="1"/>
              <a:t>Lengkap</a:t>
            </a:r>
            <a:endParaRPr lang="en-ID" dirty="0"/>
          </a:p>
          <a:p>
            <a:r>
              <a:rPr lang="en-ID" dirty="0"/>
              <a:t>Skala Analytics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sudut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Anda </a:t>
            </a:r>
            <a:r>
              <a:rPr lang="en-ID" dirty="0" err="1"/>
              <a:t>dengan</a:t>
            </a:r>
            <a:r>
              <a:rPr lang="en-ID" dirty="0"/>
              <a:t> platform yang </a:t>
            </a:r>
            <a:r>
              <a:rPr lang="en-ID" dirty="0" err="1"/>
              <a:t>tahan</a:t>
            </a:r>
            <a:r>
              <a:rPr lang="en-ID" dirty="0"/>
              <a:t> lama</a:t>
            </a:r>
          </a:p>
          <a:p>
            <a:endParaRPr lang="en-ID" dirty="0"/>
          </a:p>
          <a:p>
            <a:r>
              <a:rPr lang="en-ID" dirty="0"/>
              <a:t>Solusi </a:t>
            </a:r>
            <a:r>
              <a:rPr lang="en-ID" dirty="0" err="1"/>
              <a:t>untuk</a:t>
            </a:r>
            <a:r>
              <a:rPr lang="en-ID" dirty="0"/>
              <a:t> Hari Ini</a:t>
            </a:r>
          </a:p>
          <a:p>
            <a:r>
              <a:rPr lang="en-ID" dirty="0"/>
              <a:t>(Apa yang Anda </a:t>
            </a:r>
            <a:r>
              <a:rPr lang="en-ID" dirty="0" err="1"/>
              <a:t>Selesaikan</a:t>
            </a:r>
            <a:r>
              <a:rPr lang="en-ID" dirty="0"/>
              <a:t> Hari Ini?)</a:t>
            </a:r>
          </a:p>
          <a:p>
            <a:endParaRPr lang="en-ID" dirty="0"/>
          </a:p>
          <a:p>
            <a:r>
              <a:rPr lang="en-ID" dirty="0"/>
              <a:t>Platform </a:t>
            </a:r>
            <a:r>
              <a:rPr lang="en-ID" dirty="0" err="1"/>
              <a:t>untuk</a:t>
            </a:r>
            <a:r>
              <a:rPr lang="en-ID" dirty="0"/>
              <a:t> Masa </a:t>
            </a:r>
            <a:r>
              <a:rPr lang="en-ID" dirty="0" err="1"/>
              <a:t>Depan</a:t>
            </a:r>
            <a:endParaRPr lang="en-ID" dirty="0"/>
          </a:p>
          <a:p>
            <a:r>
              <a:rPr lang="en-ID" dirty="0"/>
              <a:t>(Apa yang </a:t>
            </a:r>
            <a:r>
              <a:rPr lang="en-ID" dirty="0" err="1"/>
              <a:t>akan</a:t>
            </a:r>
            <a:r>
              <a:rPr lang="en-ID" dirty="0"/>
              <a:t> Anda </a:t>
            </a:r>
            <a:r>
              <a:rPr lang="en-ID" dirty="0" err="1"/>
              <a:t>selesaikan</a:t>
            </a:r>
            <a:r>
              <a:rPr lang="en-ID" dirty="0"/>
              <a:t> di masa </a:t>
            </a:r>
            <a:r>
              <a:rPr lang="en-ID" dirty="0" err="1"/>
              <a:t>depan</a:t>
            </a:r>
            <a:r>
              <a:rPr lang="en-ID" dirty="0"/>
              <a:t>?)</a:t>
            </a:r>
          </a:p>
          <a:p>
            <a:endParaRPr lang="en-ID" dirty="0"/>
          </a:p>
          <a:p>
            <a:r>
              <a:rPr lang="en-ID" dirty="0" err="1"/>
              <a:t>Pertanyaan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, </a:t>
            </a:r>
            <a:r>
              <a:rPr lang="en-ID" dirty="0" err="1"/>
              <a:t>Kebutuhan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, </a:t>
            </a:r>
            <a:r>
              <a:rPr lang="en-ID" b="1" dirty="0"/>
              <a:t>Satu Platform </a:t>
            </a:r>
            <a:r>
              <a:rPr lang="en-ID" b="1" dirty="0" err="1"/>
              <a:t>Analisis</a:t>
            </a:r>
            <a:endParaRPr lang="en-ID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29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PERAN DALAM TABEL</a:t>
            </a:r>
          </a:p>
          <a:p>
            <a:endParaRPr lang="en-ID" dirty="0"/>
          </a:p>
          <a:p>
            <a:r>
              <a:rPr lang="en-ID" dirty="0"/>
              <a:t>SPEKTRUM LITERASI DATA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Pengunjung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Penjelajah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Pembuatam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59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D" dirty="0" err="1"/>
              <a:t>Persiapan</a:t>
            </a:r>
            <a:r>
              <a:rPr lang="en-ID" dirty="0"/>
              <a:t> Data &amp; </a:t>
            </a:r>
            <a:r>
              <a:rPr lang="en-ID" dirty="0" err="1"/>
              <a:t>Pemodelan</a:t>
            </a:r>
            <a:r>
              <a:rPr lang="en-ID" dirty="0"/>
              <a:t> Data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data </a:t>
            </a:r>
            <a:r>
              <a:rPr lang="en-ID" dirty="0" err="1"/>
              <a:t>baru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Integrasikan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ilmu</a:t>
            </a:r>
            <a:r>
              <a:rPr lang="en-ID" dirty="0"/>
              <a:t> data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konten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Penyegaran</a:t>
            </a:r>
            <a:r>
              <a:rPr lang="en-ID" dirty="0"/>
              <a:t> Data (</a:t>
            </a:r>
            <a:r>
              <a:rPr lang="en-ID" dirty="0" err="1"/>
              <a:t>Penjadwalan</a:t>
            </a:r>
            <a:r>
              <a:rPr lang="en-ID" dirty="0"/>
              <a:t>)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Publikasikan</a:t>
            </a:r>
            <a:r>
              <a:rPr lang="en-ID" dirty="0"/>
              <a:t> data &amp; </a:t>
            </a:r>
            <a:r>
              <a:rPr lang="en-ID" dirty="0" err="1"/>
              <a:t>Wawasan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Cepat</a:t>
            </a:r>
            <a:r>
              <a:rPr lang="en-ID" dirty="0"/>
              <a:t> &amp; </a:t>
            </a:r>
            <a:r>
              <a:rPr lang="en-ID" dirty="0" err="1"/>
              <a:t>Eksplorasi</a:t>
            </a:r>
            <a:r>
              <a:rPr lang="en-ID" dirty="0"/>
              <a:t> Data</a:t>
            </a:r>
          </a:p>
          <a:p>
            <a:pPr marL="0" indent="0">
              <a:buFontTx/>
              <a:buNone/>
            </a:pPr>
            <a:endParaRPr lang="en-ID" dirty="0"/>
          </a:p>
          <a:p>
            <a:pPr marL="0" indent="0">
              <a:buFontTx/>
              <a:buNone/>
            </a:pPr>
            <a:r>
              <a:rPr lang="en-ID" sz="1200" spc="-10" dirty="0">
                <a:solidFill>
                  <a:srgbClr val="FFFFFF"/>
                </a:solidFill>
                <a:latin typeface="Arial"/>
                <a:cs typeface="Arial"/>
              </a:rPr>
              <a:t>ANALYST</a:t>
            </a:r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Eksplorasi</a:t>
            </a:r>
            <a:r>
              <a:rPr lang="en-ID" dirty="0"/>
              <a:t> Data</a:t>
            </a:r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Analisis</a:t>
            </a:r>
            <a:r>
              <a:rPr lang="en-ID" dirty="0"/>
              <a:t> Data</a:t>
            </a:r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Menyiapkan</a:t>
            </a:r>
            <a:r>
              <a:rPr lang="en-ID" dirty="0"/>
              <a:t> Data (</a:t>
            </a:r>
            <a:r>
              <a:rPr lang="en-ID" dirty="0" err="1"/>
              <a:t>Pemodelan</a:t>
            </a:r>
            <a:r>
              <a:rPr lang="en-ID" dirty="0"/>
              <a:t> Data)</a:t>
            </a:r>
          </a:p>
          <a:p>
            <a:pPr marL="0" indent="0">
              <a:buFontTx/>
              <a:buNone/>
            </a:pPr>
            <a:r>
              <a:rPr lang="en-ID" dirty="0"/>
              <a:t>- </a:t>
            </a:r>
            <a:r>
              <a:rPr lang="en-ID" dirty="0" err="1"/>
              <a:t>Berbagi</a:t>
            </a:r>
            <a:r>
              <a:rPr lang="en-ID" dirty="0"/>
              <a:t> dan </a:t>
            </a:r>
            <a:r>
              <a:rPr lang="en-ID" dirty="0" err="1"/>
              <a:t>berkolaborasi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aman</a:t>
            </a:r>
            <a:endParaRPr lang="en-ID" dirty="0"/>
          </a:p>
          <a:p>
            <a:pPr marL="0" indent="0">
              <a:buFontTx/>
              <a:buNone/>
            </a:pPr>
            <a:endParaRPr lang="en-ID" dirty="0"/>
          </a:p>
          <a:p>
            <a:pPr marL="171450" indent="-171450">
              <a:buFontTx/>
              <a:buChar char="-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975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PENGGUNA BISNIS</a:t>
            </a:r>
          </a:p>
          <a:p>
            <a:pPr marL="171450" indent="-171450">
              <a:buFontTx/>
              <a:buChar char="-"/>
            </a:pPr>
            <a:r>
              <a:rPr lang="en-ID" dirty="0" err="1"/>
              <a:t>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cerdas</a:t>
            </a:r>
            <a:endParaRPr lang="en-ID" dirty="0"/>
          </a:p>
          <a:p>
            <a:pPr marL="171450" indent="-171450">
              <a:buFontTx/>
              <a:buChar char="-"/>
            </a:pPr>
            <a:r>
              <a:rPr lang="en-ID" dirty="0" err="1"/>
              <a:t>Berbagi</a:t>
            </a:r>
            <a:r>
              <a:rPr lang="en-ID" dirty="0"/>
              <a:t> dan </a:t>
            </a:r>
            <a:r>
              <a:rPr lang="en-ID" dirty="0" err="1"/>
              <a:t>berkolaborasi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aman</a:t>
            </a:r>
            <a:endParaRPr lang="en-ID" dirty="0"/>
          </a:p>
          <a:p>
            <a:pPr marL="0" indent="0">
              <a:buFontTx/>
              <a:buNone/>
            </a:pP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&gt;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konsumen</a:t>
            </a:r>
            <a:r>
              <a:rPr lang="en-ID" dirty="0"/>
              <a:t> (Dashboard, </a:t>
            </a:r>
            <a:r>
              <a:rPr lang="en-ID" dirty="0" err="1"/>
              <a:t>laporan</a:t>
            </a:r>
            <a:r>
              <a:rPr lang="en-ID" dirty="0"/>
              <a:t>)</a:t>
            </a:r>
          </a:p>
          <a:p>
            <a:pPr marL="0" indent="0">
              <a:buFontTx/>
              <a:buNone/>
            </a:pPr>
            <a:r>
              <a:rPr lang="en-ID" dirty="0"/>
              <a:t>&gt; </a:t>
            </a:r>
            <a:r>
              <a:rPr lang="en-ID" dirty="0" err="1"/>
              <a:t>Unduh</a:t>
            </a:r>
            <a:r>
              <a:rPr lang="en-ID" dirty="0"/>
              <a:t> Power point, pdf, </a:t>
            </a:r>
            <a:r>
              <a:rPr lang="en-ID" dirty="0" err="1"/>
              <a:t>gambar</a:t>
            </a:r>
            <a:r>
              <a:rPr lang="en-ID" dirty="0"/>
              <a:t>, Data yang </a:t>
            </a:r>
            <a:r>
              <a:rPr lang="en-ID" dirty="0" err="1"/>
              <a:t>Dirangkum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&gt;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</a:t>
            </a:r>
            <a:r>
              <a:rPr lang="en-ID" dirty="0" err="1"/>
              <a:t>Tanyakan</a:t>
            </a:r>
            <a:r>
              <a:rPr lang="en-ID" dirty="0"/>
              <a:t> Data + </a:t>
            </a:r>
            <a:r>
              <a:rPr lang="en-ID" dirty="0" err="1"/>
              <a:t>Jelaskan</a:t>
            </a:r>
            <a:r>
              <a:rPr lang="en-ID" dirty="0"/>
              <a:t> Data</a:t>
            </a:r>
          </a:p>
          <a:p>
            <a:pPr marL="0" indent="0">
              <a:buFontTx/>
              <a:buNone/>
            </a:pPr>
            <a:r>
              <a:rPr lang="en-ID" dirty="0"/>
              <a:t>&gt;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Peringatan</a:t>
            </a:r>
            <a:r>
              <a:rPr lang="en-ID" dirty="0"/>
              <a:t>, </a:t>
            </a:r>
            <a:r>
              <a:rPr lang="en-ID" dirty="0" err="1"/>
              <a:t>Pemberitahuan</a:t>
            </a:r>
            <a:r>
              <a:rPr lang="en-ID" dirty="0"/>
              <a:t>, Email </a:t>
            </a:r>
            <a:r>
              <a:rPr lang="en-ID" dirty="0" err="1"/>
              <a:t>Langganan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&gt; </a:t>
            </a:r>
            <a:r>
              <a:rPr lang="en-ID" dirty="0" err="1"/>
              <a:t>Mengomentari</a:t>
            </a:r>
            <a:r>
              <a:rPr lang="en-ID" dirty="0"/>
              <a:t> @mentions, </a:t>
            </a:r>
            <a:r>
              <a:rPr lang="en-ID" dirty="0" err="1"/>
              <a:t>Berkolaborasi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Aman</a:t>
            </a:r>
          </a:p>
          <a:p>
            <a:pPr marL="0" indent="0">
              <a:buFontTx/>
              <a:buNone/>
            </a:pPr>
            <a:r>
              <a:rPr lang="en-ID" dirty="0"/>
              <a:t>&gt; Dari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pun, </a:t>
            </a:r>
            <a:r>
              <a:rPr lang="en-ID" dirty="0" err="1"/>
              <a:t>Interaktivitas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, </a:t>
            </a:r>
            <a:r>
              <a:rPr lang="en-ID" dirty="0" err="1"/>
              <a:t>Pemfilteran</a:t>
            </a:r>
            <a:r>
              <a:rPr lang="en-ID" dirty="0"/>
              <a:t> &amp; </a:t>
            </a:r>
            <a:r>
              <a:rPr lang="en-ID" dirty="0" err="1"/>
              <a:t>Penelusuran</a:t>
            </a:r>
            <a:endParaRPr lang="en-ID" dirty="0"/>
          </a:p>
          <a:p>
            <a:pPr marL="0" indent="0">
              <a:buFontTx/>
              <a:buNone/>
            </a:pPr>
            <a:r>
              <a:rPr lang="en-ID" dirty="0"/>
              <a:t>&gt; </a:t>
            </a:r>
          </a:p>
          <a:p>
            <a:pPr marL="0" indent="0">
              <a:buFontTx/>
              <a:buNone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77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Penasaran</a:t>
            </a:r>
            <a:r>
              <a:rPr lang="en-US" dirty="0"/>
              <a:t> |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Mandiri</a:t>
            </a:r>
            <a:r>
              <a:rPr lang="en-US" dirty="0"/>
              <a:t> - Seret &amp; </a:t>
            </a:r>
            <a:r>
              <a:rPr lang="en-US" dirty="0" err="1"/>
              <a:t>Letakkan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Mengkonsumsi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(</a:t>
            </a:r>
            <a:r>
              <a:rPr lang="en-US" dirty="0" err="1"/>
              <a:t>Dasbor</a:t>
            </a:r>
            <a:r>
              <a:rPr lang="en-US" dirty="0"/>
              <a:t>, </a:t>
            </a:r>
            <a:r>
              <a:rPr lang="en-US" dirty="0" err="1"/>
              <a:t>Laporan</a:t>
            </a:r>
            <a:r>
              <a:rPr lang="en-US" dirty="0"/>
              <a:t>)</a:t>
            </a:r>
          </a:p>
          <a:p>
            <a:r>
              <a:rPr lang="en-ID" dirty="0"/>
              <a:t>&gt; </a:t>
            </a:r>
            <a:r>
              <a:rPr lang="it-IT" dirty="0"/>
              <a:t>Edit Analisis Data Layanan Mandiri Dasbor</a:t>
            </a:r>
          </a:p>
          <a:p>
            <a:r>
              <a:rPr lang="en-ID" dirty="0"/>
              <a:t>&gt; </a:t>
            </a:r>
            <a:r>
              <a:rPr lang="en-US" dirty="0" err="1"/>
              <a:t>Unduh</a:t>
            </a:r>
            <a:r>
              <a:rPr lang="en-US" dirty="0"/>
              <a:t> Power point, pdf, </a:t>
            </a:r>
            <a:r>
              <a:rPr lang="en-US" dirty="0" err="1"/>
              <a:t>gambar</a:t>
            </a:r>
            <a:r>
              <a:rPr lang="en-US" dirty="0"/>
              <a:t>, Data</a:t>
            </a:r>
          </a:p>
          <a:p>
            <a:r>
              <a:rPr lang="en-ID" dirty="0"/>
              <a:t>&gt;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</a:t>
            </a:r>
            <a:r>
              <a:rPr lang="en-ID" dirty="0" err="1"/>
              <a:t>Tanyakan</a:t>
            </a:r>
            <a:r>
              <a:rPr lang="en-ID" dirty="0"/>
              <a:t> Data + </a:t>
            </a:r>
            <a:r>
              <a:rPr lang="en-ID" dirty="0" err="1"/>
              <a:t>Jelaskan</a:t>
            </a:r>
            <a:r>
              <a:rPr lang="en-ID" dirty="0"/>
              <a:t> Data</a:t>
            </a:r>
          </a:p>
          <a:p>
            <a:r>
              <a:rPr lang="en-ID" dirty="0"/>
              <a:t>&gt;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Peringatan</a:t>
            </a:r>
            <a:r>
              <a:rPr lang="en-ID" dirty="0"/>
              <a:t>, </a:t>
            </a:r>
            <a:r>
              <a:rPr lang="en-ID" dirty="0" err="1"/>
              <a:t>Pemberitahuan</a:t>
            </a:r>
            <a:r>
              <a:rPr lang="en-ID" dirty="0"/>
              <a:t>, Email </a:t>
            </a:r>
            <a:r>
              <a:rPr lang="en-ID" dirty="0" err="1"/>
              <a:t>Langganan</a:t>
            </a:r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Mengomentari</a:t>
            </a:r>
            <a:r>
              <a:rPr lang="en-ID" dirty="0"/>
              <a:t> @mentions, </a:t>
            </a:r>
            <a:r>
              <a:rPr lang="en-ID" dirty="0" err="1"/>
              <a:t>Berkolaborasi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Aman</a:t>
            </a:r>
          </a:p>
          <a:p>
            <a:r>
              <a:rPr lang="en-ID" dirty="0"/>
              <a:t>&gt; Dari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pun, </a:t>
            </a:r>
            <a:r>
              <a:rPr lang="en-ID" dirty="0" err="1"/>
              <a:t>Interaktivitas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, </a:t>
            </a:r>
            <a:r>
              <a:rPr lang="en-ID" dirty="0" err="1"/>
              <a:t>Pemfilteran</a:t>
            </a:r>
            <a:r>
              <a:rPr lang="en-ID" dirty="0"/>
              <a:t> &amp; </a:t>
            </a:r>
            <a:r>
              <a:rPr lang="en-ID" dirty="0" err="1"/>
              <a:t>Penelusuran</a:t>
            </a:r>
            <a:endParaRPr lang="en-ID" dirty="0"/>
          </a:p>
          <a:p>
            <a:endParaRPr lang="en-ID" dirty="0"/>
          </a:p>
          <a:p>
            <a:r>
              <a:rPr lang="en-ID" dirty="0"/>
              <a:t>PENGGUNA BISNIS</a:t>
            </a:r>
          </a:p>
          <a:p>
            <a:r>
              <a:rPr lang="en-ID" dirty="0"/>
              <a:t>&gt; </a:t>
            </a:r>
            <a:r>
              <a:rPr lang="en-ID" dirty="0" err="1"/>
              <a:t>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cerdas</a:t>
            </a:r>
            <a:endParaRPr lang="en-ID" dirty="0"/>
          </a:p>
          <a:p>
            <a:r>
              <a:rPr lang="en-ID" dirty="0"/>
              <a:t>&gt; </a:t>
            </a:r>
            <a:r>
              <a:rPr lang="en-ID" dirty="0" err="1"/>
              <a:t>Berbagi</a:t>
            </a:r>
            <a:r>
              <a:rPr lang="en-ID" dirty="0"/>
              <a:t> dan </a:t>
            </a:r>
            <a:r>
              <a:rPr lang="en-ID" dirty="0" err="1"/>
              <a:t>berkolaborasi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aman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FA91A-146C-4ED1-8F23-A88374EC36B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565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5616" y="463295"/>
            <a:ext cx="1158240" cy="25603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1311" y="1786127"/>
            <a:ext cx="4742688" cy="3355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24" y="252476"/>
            <a:ext cx="372617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656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656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296" y="380999"/>
            <a:ext cx="1374648" cy="28651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60347" y="360599"/>
            <a:ext cx="4512310" cy="419100"/>
          </a:xfrm>
          <a:custGeom>
            <a:avLst/>
            <a:gdLst/>
            <a:ahLst/>
            <a:cxnLst/>
            <a:rect l="l" t="t" r="r" b="b"/>
            <a:pathLst>
              <a:path w="4512310" h="419100">
                <a:moveTo>
                  <a:pt x="4511699" y="0"/>
                </a:moveTo>
                <a:lnTo>
                  <a:pt x="0" y="0"/>
                </a:lnTo>
                <a:lnTo>
                  <a:pt x="0" y="418800"/>
                </a:lnTo>
                <a:lnTo>
                  <a:pt x="4511699" y="418800"/>
                </a:lnTo>
                <a:lnTo>
                  <a:pt x="4511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656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656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037" y="63500"/>
            <a:ext cx="6408420" cy="73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6569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249" y="1915160"/>
            <a:ext cx="561149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36847" y="332231"/>
            <a:ext cx="5105400" cy="4316095"/>
            <a:chOff x="3736847" y="332231"/>
            <a:chExt cx="5105400" cy="43160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063" y="332231"/>
              <a:ext cx="4303776" cy="43037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6847" y="387095"/>
              <a:ext cx="5105400" cy="4248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4415" y="4139184"/>
              <a:ext cx="2206751" cy="5090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0951" y="1452372"/>
            <a:ext cx="2167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0" dirty="0">
                <a:solidFill>
                  <a:srgbClr val="032D60"/>
                </a:solidFill>
              </a:rPr>
              <a:t>Tableau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492374" y="2217927"/>
            <a:ext cx="2937510" cy="14001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400"/>
              </a:spcBef>
            </a:pPr>
            <a:r>
              <a:rPr sz="3100" spc="-150" dirty="0">
                <a:solidFill>
                  <a:srgbClr val="032D60"/>
                </a:solidFill>
                <a:latin typeface="Verdana"/>
                <a:cs typeface="Verdana"/>
              </a:rPr>
              <a:t>Enterprise</a:t>
            </a:r>
            <a:r>
              <a:rPr sz="3100" spc="-200" dirty="0">
                <a:solidFill>
                  <a:srgbClr val="032D60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032D60"/>
                </a:solidFill>
                <a:latin typeface="Verdana"/>
                <a:cs typeface="Verdana"/>
              </a:rPr>
              <a:t>Wide </a:t>
            </a:r>
            <a:r>
              <a:rPr sz="3100" spc="-35" dirty="0">
                <a:solidFill>
                  <a:srgbClr val="032D60"/>
                </a:solidFill>
                <a:latin typeface="Verdana"/>
                <a:cs typeface="Verdana"/>
              </a:rPr>
              <a:t>Analytics</a:t>
            </a:r>
            <a:endParaRPr sz="3100" dirty="0">
              <a:latin typeface="Verdana"/>
              <a:cs typeface="Verdana"/>
            </a:endParaRPr>
          </a:p>
          <a:p>
            <a:pPr marL="12700">
              <a:lnSpc>
                <a:spcPts val="3525"/>
              </a:lnSpc>
            </a:pPr>
            <a:r>
              <a:rPr sz="3100" spc="-90" dirty="0">
                <a:solidFill>
                  <a:srgbClr val="032D60"/>
                </a:solidFill>
                <a:latin typeface="Verdana"/>
                <a:cs typeface="Verdana"/>
              </a:rPr>
              <a:t>for</a:t>
            </a:r>
            <a:r>
              <a:rPr sz="3100" spc="-285" dirty="0">
                <a:solidFill>
                  <a:srgbClr val="032D60"/>
                </a:solidFill>
                <a:latin typeface="Verdana"/>
                <a:cs typeface="Verdana"/>
              </a:rPr>
              <a:t> </a:t>
            </a:r>
            <a:r>
              <a:rPr sz="3100" spc="-60" dirty="0">
                <a:solidFill>
                  <a:srgbClr val="032D60"/>
                </a:solidFill>
                <a:latin typeface="Verdana"/>
                <a:cs typeface="Verdana"/>
              </a:rPr>
              <a:t>Everyone</a:t>
            </a:r>
            <a:endParaRPr sz="31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76488" y="115823"/>
            <a:ext cx="554735" cy="487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CE6FA-3F64-CB8E-701D-C7250C4041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5" y="102635"/>
            <a:ext cx="1016331" cy="4117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292351"/>
            <a:ext cx="4572000" cy="37825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5616" y="463295"/>
            <a:ext cx="1158240" cy="2560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6037" y="2440431"/>
            <a:ext cx="396747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80" dirty="0">
                <a:solidFill>
                  <a:srgbClr val="26569A"/>
                </a:solidFill>
                <a:latin typeface="Tahoma"/>
                <a:cs typeface="Tahoma"/>
              </a:rPr>
              <a:t>Tableau</a:t>
            </a:r>
            <a:r>
              <a:rPr sz="3700" b="1" spc="-17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26569A"/>
                </a:solidFill>
                <a:latin typeface="Tahoma"/>
                <a:cs typeface="Tahoma"/>
              </a:rPr>
              <a:t>in</a:t>
            </a:r>
            <a:r>
              <a:rPr sz="3700" b="1" spc="-180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3700" b="1" spc="-30" dirty="0">
                <a:solidFill>
                  <a:srgbClr val="26569A"/>
                </a:solidFill>
                <a:latin typeface="Tahoma"/>
                <a:cs typeface="Tahoma"/>
              </a:rPr>
              <a:t>Action</a:t>
            </a:r>
            <a:endParaRPr sz="3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Information</a:t>
            </a:r>
            <a:r>
              <a:rPr spc="-95" dirty="0"/>
              <a:t> </a:t>
            </a:r>
            <a:r>
              <a:rPr spc="-55" dirty="0"/>
              <a:t>at</a:t>
            </a:r>
            <a:r>
              <a:rPr spc="-95" dirty="0"/>
              <a:t> </a:t>
            </a:r>
            <a:r>
              <a:rPr spc="-55" dirty="0"/>
              <a:t>Fingertips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" y="935735"/>
            <a:ext cx="4014216" cy="3931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90416" y="935735"/>
            <a:ext cx="1710055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1100" spc="-20" dirty="0">
                <a:solidFill>
                  <a:srgbClr val="26569A"/>
                </a:solidFill>
                <a:latin typeface="Verdana"/>
                <a:cs typeface="Verdana"/>
              </a:rPr>
              <a:t>Monitor</a:t>
            </a:r>
            <a:r>
              <a:rPr sz="1100" spc="-7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6569A"/>
                </a:solidFill>
                <a:latin typeface="Verdana"/>
                <a:cs typeface="Verdana"/>
              </a:rPr>
              <a:t>and</a:t>
            </a:r>
            <a:r>
              <a:rPr sz="1100" spc="-7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26569A"/>
                </a:solidFill>
                <a:latin typeface="Verdana"/>
                <a:cs typeface="Verdana"/>
              </a:rPr>
              <a:t>Track</a:t>
            </a:r>
            <a:endParaRPr sz="1100" dirty="0">
              <a:latin typeface="Verdana"/>
              <a:cs typeface="Verdana"/>
            </a:endParaRPr>
          </a:p>
          <a:p>
            <a:pPr marL="171450" indent="-171450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Ø"/>
            </a:pPr>
            <a:endParaRPr sz="1100" dirty="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100" spc="-60" dirty="0">
                <a:solidFill>
                  <a:srgbClr val="26569A"/>
                </a:solidFill>
                <a:latin typeface="Verdana"/>
                <a:cs typeface="Verdana"/>
              </a:rPr>
              <a:t>K</a:t>
            </a:r>
            <a:r>
              <a:rPr sz="1100" spc="-60" dirty="0">
                <a:solidFill>
                  <a:srgbClr val="26569A"/>
                </a:solidFill>
                <a:latin typeface="Verdana"/>
                <a:cs typeface="Verdana"/>
              </a:rPr>
              <a:t>PI</a:t>
            </a:r>
            <a:r>
              <a:rPr sz="1100" spc="-9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6569A"/>
                </a:solidFill>
                <a:latin typeface="Verdana"/>
                <a:cs typeface="Verdana"/>
              </a:rPr>
              <a:t>and</a:t>
            </a:r>
            <a:r>
              <a:rPr sz="1100" spc="-8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26569A"/>
                </a:solidFill>
                <a:latin typeface="Verdana"/>
                <a:cs typeface="Verdana"/>
              </a:rPr>
              <a:t>Metrics</a:t>
            </a:r>
            <a:endParaRPr sz="1100" dirty="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1295"/>
              </a:spcBef>
              <a:buFont typeface="Wingdings" panose="05000000000000000000" pitchFamily="2" charset="2"/>
              <a:buChar char="Ø"/>
            </a:pPr>
            <a:r>
              <a:rPr sz="1100" spc="-60" dirty="0">
                <a:solidFill>
                  <a:srgbClr val="26569A"/>
                </a:solidFill>
                <a:latin typeface="Verdana"/>
                <a:cs typeface="Verdana"/>
              </a:rPr>
              <a:t>Interactive</a:t>
            </a:r>
            <a:r>
              <a:rPr sz="1100" spc="-8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6569A"/>
                </a:solidFill>
                <a:latin typeface="Verdana"/>
                <a:cs typeface="Verdana"/>
              </a:rPr>
              <a:t>Dashboards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749" y="4820411"/>
            <a:ext cx="3627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90" dirty="0">
                <a:solidFill>
                  <a:srgbClr val="26569A"/>
                </a:solidFill>
                <a:latin typeface="Verdana"/>
                <a:cs typeface="Verdana"/>
              </a:rPr>
              <a:t>take</a:t>
            </a:r>
            <a:r>
              <a:rPr sz="1400" i="1" spc="-13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400" i="1" spc="-80" dirty="0">
                <a:solidFill>
                  <a:srgbClr val="26569A"/>
                </a:solidFill>
                <a:latin typeface="Verdana"/>
                <a:cs typeface="Verdana"/>
              </a:rPr>
              <a:t>informed</a:t>
            </a:r>
            <a:r>
              <a:rPr sz="1400" i="1" spc="-14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26569A"/>
                </a:solidFill>
                <a:latin typeface="Verdana"/>
                <a:cs typeface="Verdana"/>
              </a:rPr>
              <a:t>Data</a:t>
            </a:r>
            <a:r>
              <a:rPr sz="1400" i="1" spc="-13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400" i="1" spc="-114" dirty="0">
                <a:solidFill>
                  <a:srgbClr val="26569A"/>
                </a:solidFill>
                <a:latin typeface="Verdana"/>
                <a:cs typeface="Verdana"/>
              </a:rPr>
              <a:t>Driven</a:t>
            </a:r>
            <a:r>
              <a:rPr sz="1400" i="1" spc="-14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400" i="1" spc="-114" dirty="0">
                <a:solidFill>
                  <a:srgbClr val="26569A"/>
                </a:solidFill>
                <a:latin typeface="Verdana"/>
                <a:cs typeface="Verdana"/>
              </a:rPr>
              <a:t>Business</a:t>
            </a:r>
            <a:r>
              <a:rPr sz="1400" i="1" spc="-12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400" i="1" spc="-60" dirty="0">
                <a:solidFill>
                  <a:srgbClr val="26569A"/>
                </a:solidFill>
                <a:latin typeface="Verdana"/>
                <a:cs typeface="Verdana"/>
              </a:rPr>
              <a:t>Decisions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5616" y="0"/>
            <a:ext cx="1548765" cy="1024255"/>
            <a:chOff x="7595616" y="0"/>
            <a:chExt cx="1548765" cy="102425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6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4" y="0"/>
              <a:ext cx="1027176" cy="10241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6037" y="392683"/>
            <a:ext cx="2084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60" dirty="0">
                <a:solidFill>
                  <a:srgbClr val="0B5CAB"/>
                </a:solidFill>
                <a:latin typeface="Verdana"/>
                <a:cs typeface="Verdana"/>
              </a:rPr>
              <a:t>Sales</a:t>
            </a:r>
            <a:r>
              <a:rPr b="0" spc="-190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95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6615" y="1103375"/>
            <a:ext cx="4163567" cy="19964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7928" y="1127760"/>
            <a:ext cx="4273296" cy="19507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6400" y="1032164"/>
            <a:ext cx="4362450" cy="3687933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446405" marR="141605" indent="-215900">
              <a:lnSpc>
                <a:spcPct val="121100"/>
              </a:lnSpc>
              <a:buFont typeface="Wingdings" panose="05000000000000000000" pitchFamily="2" charset="2"/>
              <a:buChar char="Ø"/>
              <a:tabLst>
                <a:tab pos="446405" algn="l"/>
              </a:tabLst>
            </a:pPr>
            <a:r>
              <a:rPr sz="900" b="1" spc="-25" dirty="0">
                <a:solidFill>
                  <a:srgbClr val="080808"/>
                </a:solidFill>
                <a:latin typeface="Tahoma"/>
                <a:cs typeface="Tahoma"/>
              </a:rPr>
              <a:t>Leadership</a:t>
            </a:r>
            <a:r>
              <a:rPr sz="900" b="1" spc="5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080808"/>
                </a:solidFill>
                <a:latin typeface="Tahoma"/>
                <a:cs typeface="Tahoma"/>
              </a:rPr>
              <a:t>cockpit</a:t>
            </a:r>
            <a:r>
              <a:rPr sz="900" b="1" spc="10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b="1" spc="-55" dirty="0">
                <a:solidFill>
                  <a:srgbClr val="080808"/>
                </a:solidFill>
                <a:latin typeface="Tahoma"/>
                <a:cs typeface="Tahoma"/>
              </a:rPr>
              <a:t>view</a:t>
            </a:r>
            <a:r>
              <a:rPr sz="900" b="1" spc="15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Verdana"/>
                <a:cs typeface="Verdana"/>
              </a:rPr>
              <a:t>of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080808"/>
                </a:solidFill>
                <a:latin typeface="Verdana"/>
                <a:cs typeface="Verdana"/>
              </a:rPr>
              <a:t>Sales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080808"/>
                </a:solidFill>
                <a:latin typeface="Verdana"/>
                <a:cs typeface="Verdana"/>
              </a:rPr>
              <a:t>&amp;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Profit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Margin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contribution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Verdana"/>
                <a:cs typeface="Verdana"/>
              </a:rPr>
              <a:t>across 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Divisions,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Regions,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Departments,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etc and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draw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comparison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of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080808"/>
                </a:solidFill>
                <a:latin typeface="Verdana"/>
                <a:cs typeface="Verdana"/>
              </a:rPr>
              <a:t>Q-</a:t>
            </a:r>
            <a:r>
              <a:rPr sz="900" spc="-75" dirty="0">
                <a:solidFill>
                  <a:srgbClr val="080808"/>
                </a:solidFill>
                <a:latin typeface="Verdana"/>
                <a:cs typeface="Verdana"/>
              </a:rPr>
              <a:t>o-</a:t>
            </a:r>
            <a:r>
              <a:rPr sz="900" dirty="0">
                <a:solidFill>
                  <a:srgbClr val="080808"/>
                </a:solidFill>
                <a:latin typeface="Verdana"/>
                <a:cs typeface="Verdana"/>
              </a:rPr>
              <a:t>Q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or </a:t>
            </a:r>
            <a:r>
              <a:rPr sz="900" spc="-90" dirty="0">
                <a:solidFill>
                  <a:srgbClr val="080808"/>
                </a:solidFill>
                <a:latin typeface="Verdana"/>
                <a:cs typeface="Verdana"/>
              </a:rPr>
              <a:t>Y-</a:t>
            </a:r>
            <a:r>
              <a:rPr sz="900" spc="-75" dirty="0">
                <a:solidFill>
                  <a:srgbClr val="080808"/>
                </a:solidFill>
                <a:latin typeface="Verdana"/>
                <a:cs typeface="Verdana"/>
              </a:rPr>
              <a:t>o-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Y</a:t>
            </a:r>
            <a:endParaRPr sz="900" dirty="0">
              <a:latin typeface="Verdana"/>
              <a:cs typeface="Verdana"/>
            </a:endParaRPr>
          </a:p>
          <a:p>
            <a:pPr marL="446405" marR="241935" indent="-215900">
              <a:lnSpc>
                <a:spcPct val="120000"/>
              </a:lnSpc>
              <a:spcBef>
                <a:spcPts val="505"/>
              </a:spcBef>
              <a:buFont typeface="Wingdings" panose="05000000000000000000" pitchFamily="2" charset="2"/>
              <a:buChar char="Ø"/>
              <a:tabLst>
                <a:tab pos="446405" algn="l"/>
              </a:tabLst>
            </a:pP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Drill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down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at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the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deepest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granularity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to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080808"/>
                </a:solidFill>
                <a:latin typeface="Verdana"/>
                <a:cs typeface="Verdana"/>
              </a:rPr>
              <a:t>analyze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the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performance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and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detect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outliers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for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business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Verdana"/>
                <a:cs typeface="Verdana"/>
              </a:rPr>
              <a:t>actions</a:t>
            </a:r>
            <a:endParaRPr sz="900" dirty="0">
              <a:latin typeface="Verdana"/>
              <a:cs typeface="Verdana"/>
            </a:endParaRPr>
          </a:p>
          <a:p>
            <a:pPr marL="446405" marR="314960" indent="-215900">
              <a:lnSpc>
                <a:spcPct val="111100"/>
              </a:lnSpc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46405" algn="l"/>
              </a:tabLst>
            </a:pPr>
            <a:r>
              <a:rPr sz="900" b="1" spc="-35" dirty="0">
                <a:solidFill>
                  <a:srgbClr val="080808"/>
                </a:solidFill>
                <a:latin typeface="Tahoma"/>
                <a:cs typeface="Tahoma"/>
              </a:rPr>
              <a:t>Target</a:t>
            </a:r>
            <a:r>
              <a:rPr sz="900" b="1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080808"/>
                </a:solidFill>
                <a:latin typeface="Tahoma"/>
                <a:cs typeface="Tahoma"/>
              </a:rPr>
              <a:t>vs</a:t>
            </a:r>
            <a:r>
              <a:rPr sz="900" b="1" spc="-5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080808"/>
                </a:solidFill>
                <a:latin typeface="Tahoma"/>
                <a:cs typeface="Tahoma"/>
              </a:rPr>
              <a:t>Actual</a:t>
            </a:r>
            <a:r>
              <a:rPr sz="900" b="1" spc="-10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080808"/>
                </a:solidFill>
                <a:latin typeface="Tahoma"/>
                <a:cs typeface="Tahoma"/>
              </a:rPr>
              <a:t>comparison</a:t>
            </a:r>
            <a:r>
              <a:rPr sz="900" b="1" spc="10" dirty="0">
                <a:solidFill>
                  <a:srgbClr val="080808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for</a:t>
            </a:r>
            <a:r>
              <a:rPr sz="900" spc="-6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each</a:t>
            </a:r>
            <a:r>
              <a:rPr sz="900" spc="-6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business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unit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finding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the </a:t>
            </a:r>
            <a:r>
              <a:rPr sz="900" spc="-55" dirty="0">
                <a:solidFill>
                  <a:srgbClr val="080808"/>
                </a:solidFill>
                <a:latin typeface="Verdana"/>
                <a:cs typeface="Verdana"/>
              </a:rPr>
              <a:t>revenue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impact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 of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underperforming</a:t>
            </a:r>
            <a:r>
              <a:rPr sz="90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Verdana"/>
                <a:cs typeface="Verdana"/>
              </a:rPr>
              <a:t>divisions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1664" y="1032164"/>
            <a:ext cx="4362450" cy="3467809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21945" marR="742950" indent="-209550">
              <a:lnSpc>
                <a:spcPct val="122200"/>
              </a:lnSpc>
              <a:buFont typeface="Wingdings" panose="05000000000000000000" pitchFamily="2" charset="2"/>
              <a:buChar char="Ø"/>
              <a:tabLst>
                <a:tab pos="321945" algn="l"/>
              </a:tabLst>
            </a:pP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Product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–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360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to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compare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the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historical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product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demand</a:t>
            </a:r>
            <a:r>
              <a:rPr sz="900" spc="-4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080808"/>
                </a:solidFill>
                <a:latin typeface="Verdana"/>
                <a:cs typeface="Verdana"/>
              </a:rPr>
              <a:t>and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compare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the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080808"/>
                </a:solidFill>
                <a:latin typeface="Verdana"/>
                <a:cs typeface="Verdana"/>
              </a:rPr>
              <a:t>business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080808"/>
                </a:solidFill>
                <a:latin typeface="Verdana"/>
                <a:cs typeface="Verdana"/>
              </a:rPr>
              <a:t>contribution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080808"/>
                </a:solidFill>
                <a:latin typeface="Verdana"/>
                <a:cs typeface="Verdana"/>
              </a:rPr>
              <a:t>across</a:t>
            </a:r>
            <a:r>
              <a:rPr sz="900" spc="-3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other </a:t>
            </a:r>
            <a:r>
              <a:rPr sz="900" spc="-80" dirty="0">
                <a:solidFill>
                  <a:srgbClr val="080808"/>
                </a:solidFill>
                <a:latin typeface="Verdana"/>
                <a:cs typeface="Verdana"/>
              </a:rPr>
              <a:t>key</a:t>
            </a:r>
            <a:r>
              <a:rPr sz="900" spc="-4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080808"/>
                </a:solidFill>
                <a:latin typeface="Verdana"/>
                <a:cs typeface="Verdana"/>
              </a:rPr>
              <a:t>products</a:t>
            </a:r>
            <a:endParaRPr sz="900" dirty="0">
              <a:latin typeface="Verdana"/>
              <a:cs typeface="Verdana"/>
            </a:endParaRPr>
          </a:p>
          <a:p>
            <a:pPr marL="321945" marR="289560" indent="-209550">
              <a:lnSpc>
                <a:spcPct val="120000"/>
              </a:lnSpc>
              <a:spcBef>
                <a:spcPts val="505"/>
              </a:spcBef>
              <a:buFont typeface="Wingdings" panose="05000000000000000000" pitchFamily="2" charset="2"/>
              <a:buChar char="Ø"/>
              <a:tabLst>
                <a:tab pos="321945" algn="l"/>
              </a:tabLst>
            </a:pPr>
            <a:r>
              <a:rPr sz="900" b="1" spc="-35" dirty="0">
                <a:solidFill>
                  <a:srgbClr val="202124"/>
                </a:solidFill>
                <a:latin typeface="Tahoma"/>
                <a:cs typeface="Tahoma"/>
              </a:rPr>
              <a:t>Analyze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202124"/>
                </a:solidFill>
                <a:latin typeface="Tahoma"/>
                <a:cs typeface="Tahoma"/>
              </a:rPr>
              <a:t>how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202124"/>
                </a:solidFill>
                <a:latin typeface="Tahoma"/>
                <a:cs typeface="Tahoma"/>
              </a:rPr>
              <a:t>users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engage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with</a:t>
            </a:r>
            <a:r>
              <a:rPr sz="900" b="1" spc="-20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a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202124"/>
                </a:solidFill>
                <a:latin typeface="Tahoma"/>
                <a:cs typeface="Tahoma"/>
              </a:rPr>
              <a:t>products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or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divisions 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or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202124"/>
                </a:solidFill>
                <a:latin typeface="Tahoma"/>
                <a:cs typeface="Tahoma"/>
              </a:rPr>
              <a:t>other 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business</a:t>
            </a:r>
            <a:r>
              <a:rPr sz="900" b="1" spc="20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0" dirty="0">
                <a:solidFill>
                  <a:srgbClr val="202124"/>
                </a:solidFill>
                <a:latin typeface="Tahoma"/>
                <a:cs typeface="Tahoma"/>
              </a:rPr>
              <a:t>dimensions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.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02124"/>
                </a:solidFill>
                <a:latin typeface="Verdana"/>
                <a:cs typeface="Verdana"/>
              </a:rPr>
              <a:t>It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enables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product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teams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 to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202124"/>
                </a:solidFill>
                <a:latin typeface="Verdana"/>
                <a:cs typeface="Verdana"/>
              </a:rPr>
              <a:t>track,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visualize,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 and </a:t>
            </a:r>
            <a:r>
              <a:rPr sz="900" spc="-65" dirty="0">
                <a:solidFill>
                  <a:srgbClr val="202124"/>
                </a:solidFill>
                <a:latin typeface="Verdana"/>
                <a:cs typeface="Verdana"/>
              </a:rPr>
              <a:t>analyze</a:t>
            </a:r>
            <a:r>
              <a:rPr sz="900" spc="-3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user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02124"/>
                </a:solidFill>
                <a:latin typeface="Verdana"/>
                <a:cs typeface="Verdana"/>
              </a:rPr>
              <a:t>engagement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and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02124"/>
                </a:solidFill>
                <a:latin typeface="Verdana"/>
                <a:cs typeface="Verdana"/>
              </a:rPr>
              <a:t>behavior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data.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Teams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use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this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data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to 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improve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and optimize 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a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product 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or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customer-</a:t>
            </a:r>
            <a:r>
              <a:rPr sz="900" spc="-10" dirty="0">
                <a:solidFill>
                  <a:srgbClr val="202124"/>
                </a:solidFill>
                <a:latin typeface="Verdana"/>
                <a:cs typeface="Verdana"/>
              </a:rPr>
              <a:t>service.</a:t>
            </a:r>
            <a:endParaRPr sz="90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7263" y="4885944"/>
            <a:ext cx="1076325" cy="216535"/>
            <a:chOff x="207263" y="4885944"/>
            <a:chExt cx="1076325" cy="21653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263" y="4885944"/>
              <a:ext cx="1027176" cy="2164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78799" y="492691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1" y="134775"/>
                  </a:lnTo>
                </a:path>
              </a:pathLst>
            </a:custGeom>
            <a:ln w="9525">
              <a:solidFill>
                <a:srgbClr val="756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171" y="0"/>
            <a:ext cx="8742045" cy="3047365"/>
            <a:chOff x="402171" y="0"/>
            <a:chExt cx="8742045" cy="30473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5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4" y="0"/>
              <a:ext cx="1027176" cy="1024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4871" y="907472"/>
              <a:ext cx="8669655" cy="2127250"/>
            </a:xfrm>
            <a:custGeom>
              <a:avLst/>
              <a:gdLst/>
              <a:ahLst/>
              <a:cxnLst/>
              <a:rect l="l" t="t" r="r" b="b"/>
              <a:pathLst>
                <a:path w="8669655" h="2127250">
                  <a:moveTo>
                    <a:pt x="0" y="0"/>
                  </a:moveTo>
                  <a:lnTo>
                    <a:pt x="8669148" y="0"/>
                  </a:lnTo>
                  <a:lnTo>
                    <a:pt x="8669148" y="2126673"/>
                  </a:lnTo>
                  <a:lnTo>
                    <a:pt x="0" y="212667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11" y="960119"/>
              <a:ext cx="4154424" cy="20238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1352" y="984503"/>
              <a:ext cx="4309872" cy="19994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88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80" dirty="0">
                <a:solidFill>
                  <a:srgbClr val="0B5CAB"/>
                </a:solidFill>
                <a:latin typeface="Verdana"/>
                <a:cs typeface="Verdana"/>
              </a:rPr>
              <a:t>Finance</a:t>
            </a:r>
            <a:r>
              <a:rPr b="0" spc="-180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95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sp>
        <p:nvSpPr>
          <p:cNvPr id="9" name="object 9"/>
          <p:cNvSpPr/>
          <p:nvPr/>
        </p:nvSpPr>
        <p:spPr>
          <a:xfrm>
            <a:off x="414871" y="3151492"/>
            <a:ext cx="8613775" cy="1744980"/>
          </a:xfrm>
          <a:custGeom>
            <a:avLst/>
            <a:gdLst/>
            <a:ahLst/>
            <a:cxnLst/>
            <a:rect l="l" t="t" r="r" b="b"/>
            <a:pathLst>
              <a:path w="8613775" h="1744979">
                <a:moveTo>
                  <a:pt x="0" y="0"/>
                </a:moveTo>
                <a:lnTo>
                  <a:pt x="8613715" y="0"/>
                </a:lnTo>
                <a:lnTo>
                  <a:pt x="8613715" y="1744400"/>
                </a:lnTo>
                <a:lnTo>
                  <a:pt x="0" y="174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601" y="3141979"/>
            <a:ext cx="4192270" cy="1125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18300"/>
              </a:lnSpc>
              <a:spcBef>
                <a:spcPts val="100"/>
              </a:spcBef>
              <a:buChar char="□"/>
              <a:tabLst>
                <a:tab pos="228600" algn="l"/>
                <a:tab pos="253365" algn="l"/>
              </a:tabLst>
            </a:pPr>
            <a:r>
              <a:rPr sz="1200" dirty="0">
                <a:latin typeface="Lucida Sans Unicode"/>
                <a:cs typeface="Lucida Sans Unicode"/>
              </a:rPr>
              <a:t>	</a:t>
            </a:r>
            <a:r>
              <a:rPr sz="1200" spc="-55" dirty="0">
                <a:latin typeface="Verdana"/>
                <a:cs typeface="Verdana"/>
              </a:rPr>
              <a:t>Analyze,</a:t>
            </a:r>
            <a:r>
              <a:rPr sz="1200" spc="2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Track</a:t>
            </a:r>
            <a:r>
              <a:rPr sz="1200" spc="2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Monitor</a:t>
            </a:r>
            <a:r>
              <a:rPr sz="1200" spc="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Accounts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Receivable</a:t>
            </a:r>
            <a:r>
              <a:rPr sz="1200" spc="2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and </a:t>
            </a:r>
            <a:r>
              <a:rPr sz="1200" spc="-45" dirty="0">
                <a:latin typeface="Verdana"/>
                <a:cs typeface="Verdana"/>
              </a:rPr>
              <a:t>Accounts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Payables</a:t>
            </a:r>
            <a:endParaRPr sz="1200" dirty="0">
              <a:latin typeface="Verdana"/>
              <a:cs typeface="Verdana"/>
            </a:endParaRPr>
          </a:p>
          <a:p>
            <a:pPr marL="253365" indent="-240665">
              <a:lnSpc>
                <a:spcPct val="100000"/>
              </a:lnSpc>
              <a:spcBef>
                <a:spcPts val="1150"/>
              </a:spcBef>
              <a:buFont typeface="Lucida Sans Unicode"/>
              <a:buChar char="□"/>
              <a:tabLst>
                <a:tab pos="253365" algn="l"/>
              </a:tabLst>
            </a:pPr>
            <a:r>
              <a:rPr sz="1200" spc="-70" dirty="0">
                <a:latin typeface="Verdana"/>
                <a:cs typeface="Verdana"/>
              </a:rPr>
              <a:t>Analyze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Cash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Flow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Statements.</a:t>
            </a:r>
            <a:endParaRPr lang="en-US" sz="1200" spc="-10" dirty="0">
              <a:latin typeface="Verdana"/>
              <a:cs typeface="Verdana"/>
            </a:endParaRPr>
          </a:p>
          <a:p>
            <a:pPr marL="253365" indent="-240665">
              <a:lnSpc>
                <a:spcPct val="100000"/>
              </a:lnSpc>
              <a:spcBef>
                <a:spcPts val="1150"/>
              </a:spcBef>
              <a:buFont typeface="Lucida Sans Unicode"/>
              <a:buChar char="□"/>
              <a:tabLst>
                <a:tab pos="253365" algn="l"/>
              </a:tabLst>
            </a:pPr>
            <a:r>
              <a:rPr sz="1200" spc="-70" dirty="0">
                <a:latin typeface="Verdana"/>
                <a:cs typeface="Verdana"/>
              </a:rPr>
              <a:t>Analyze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Travel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&amp;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Expenses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etc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8511" y="3262376"/>
            <a:ext cx="3586479" cy="8731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72415" indent="-259715">
              <a:lnSpc>
                <a:spcPct val="100000"/>
              </a:lnSpc>
              <a:spcBef>
                <a:spcPts val="480"/>
              </a:spcBef>
              <a:buFont typeface="Lucida Sans Unicode"/>
              <a:buChar char="□"/>
              <a:tabLst>
                <a:tab pos="272415" algn="l"/>
              </a:tabLst>
            </a:pPr>
            <a:r>
              <a:rPr sz="1500" spc="-65" dirty="0">
                <a:latin typeface="Verdana"/>
                <a:cs typeface="Verdana"/>
              </a:rPr>
              <a:t>Identify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114" dirty="0">
                <a:latin typeface="Verdana"/>
                <a:cs typeface="Verdana"/>
              </a:rPr>
              <a:t>Savings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Opportunities</a:t>
            </a:r>
            <a:endParaRPr sz="1500" dirty="0">
              <a:latin typeface="Verdana"/>
              <a:cs typeface="Verdana"/>
            </a:endParaRPr>
          </a:p>
          <a:p>
            <a:pPr marL="272415" indent="-259715">
              <a:lnSpc>
                <a:spcPct val="100000"/>
              </a:lnSpc>
              <a:spcBef>
                <a:spcPts val="385"/>
              </a:spcBef>
              <a:buFont typeface="Lucida Sans Unicode"/>
              <a:buChar char="□"/>
              <a:tabLst>
                <a:tab pos="272415" algn="l"/>
              </a:tabLst>
            </a:pPr>
            <a:r>
              <a:rPr sz="1500" spc="-90" dirty="0">
                <a:latin typeface="Verdana"/>
                <a:cs typeface="Verdana"/>
              </a:rPr>
              <a:t>Track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85" dirty="0">
                <a:latin typeface="Verdana"/>
                <a:cs typeface="Verdana"/>
              </a:rPr>
              <a:t>Expenses</a:t>
            </a:r>
            <a:r>
              <a:rPr sz="1500" spc="-9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Better</a:t>
            </a:r>
            <a:endParaRPr sz="1500" dirty="0">
              <a:latin typeface="Verdana"/>
              <a:cs typeface="Verdana"/>
            </a:endParaRPr>
          </a:p>
          <a:p>
            <a:pPr marL="272415" indent="-259715">
              <a:lnSpc>
                <a:spcPct val="100000"/>
              </a:lnSpc>
              <a:spcBef>
                <a:spcPts val="505"/>
              </a:spcBef>
              <a:buFont typeface="Lucida Sans Unicode"/>
              <a:buChar char="□"/>
              <a:tabLst>
                <a:tab pos="272415" algn="l"/>
              </a:tabLst>
            </a:pPr>
            <a:r>
              <a:rPr sz="1500" spc="-40" dirty="0">
                <a:latin typeface="Verdana"/>
                <a:cs typeface="Verdana"/>
              </a:rPr>
              <a:t>Complete</a:t>
            </a:r>
            <a:r>
              <a:rPr sz="1500" spc="-105" dirty="0">
                <a:latin typeface="Verdana"/>
                <a:cs typeface="Verdana"/>
              </a:rPr>
              <a:t> </a:t>
            </a:r>
            <a:r>
              <a:rPr sz="1500" spc="-65" dirty="0">
                <a:latin typeface="Verdana"/>
                <a:cs typeface="Verdana"/>
              </a:rPr>
              <a:t>Visibility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of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all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55" dirty="0">
                <a:latin typeface="Verdana"/>
                <a:cs typeface="Verdana"/>
              </a:rPr>
              <a:t>Transactions</a:t>
            </a:r>
            <a:endParaRPr sz="1500" dirty="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7263" y="4885944"/>
            <a:ext cx="1076325" cy="216535"/>
            <a:chOff x="207263" y="4885944"/>
            <a:chExt cx="1076325" cy="21653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263" y="4885944"/>
              <a:ext cx="1027176" cy="2164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78799" y="492691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1" y="134775"/>
                  </a:lnTo>
                </a:path>
              </a:pathLst>
            </a:custGeom>
            <a:ln w="9525">
              <a:solidFill>
                <a:srgbClr val="756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5616" y="0"/>
            <a:ext cx="1548765" cy="1024255"/>
            <a:chOff x="7595616" y="0"/>
            <a:chExt cx="1548765" cy="102425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6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4" y="0"/>
              <a:ext cx="1027176" cy="10241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88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85" dirty="0">
                <a:solidFill>
                  <a:srgbClr val="0B5CAB"/>
                </a:solidFill>
                <a:latin typeface="Verdana"/>
                <a:cs typeface="Verdana"/>
              </a:rPr>
              <a:t>Marketing</a:t>
            </a:r>
            <a:r>
              <a:rPr b="0" spc="-170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95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400" y="1032164"/>
            <a:ext cx="4362450" cy="3651250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83845" marR="145415">
              <a:lnSpc>
                <a:spcPct val="124400"/>
              </a:lnSpc>
            </a:pPr>
            <a:r>
              <a:rPr sz="900" b="1" spc="-20" dirty="0">
                <a:latin typeface="Tahoma"/>
                <a:cs typeface="Tahoma"/>
              </a:rPr>
              <a:t>Campaign</a:t>
            </a:r>
            <a:r>
              <a:rPr sz="900" b="1" spc="30" dirty="0">
                <a:latin typeface="Tahoma"/>
                <a:cs typeface="Tahoma"/>
              </a:rPr>
              <a:t> </a:t>
            </a:r>
            <a:r>
              <a:rPr sz="900" b="1" spc="-30" dirty="0">
                <a:latin typeface="Tahoma"/>
                <a:cs typeface="Tahoma"/>
              </a:rPr>
              <a:t>Impact</a:t>
            </a:r>
            <a:r>
              <a:rPr sz="900" b="1" spc="40" dirty="0">
                <a:latin typeface="Tahoma"/>
                <a:cs typeface="Tahoma"/>
              </a:rPr>
              <a:t> </a:t>
            </a:r>
            <a:r>
              <a:rPr sz="900" b="1" spc="-45" dirty="0">
                <a:latin typeface="Tahoma"/>
                <a:cs typeface="Tahoma"/>
              </a:rPr>
              <a:t>analysis</a:t>
            </a:r>
            <a:r>
              <a:rPr sz="900" spc="-45" dirty="0">
                <a:latin typeface="Verdana"/>
                <a:cs typeface="Verdana"/>
              </a:rPr>
              <a:t>–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Tableau’s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step-</a:t>
            </a:r>
            <a:r>
              <a:rPr sz="900" spc="-90" dirty="0">
                <a:latin typeface="Verdana"/>
                <a:cs typeface="Verdana"/>
              </a:rPr>
              <a:t>by-</a:t>
            </a:r>
            <a:r>
              <a:rPr sz="900" spc="-45" dirty="0">
                <a:latin typeface="Verdana"/>
                <a:cs typeface="Verdana"/>
              </a:rPr>
              <a:t>step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structure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enables </a:t>
            </a:r>
            <a:r>
              <a:rPr sz="900" spc="-55" dirty="0">
                <a:latin typeface="Verdana"/>
                <a:cs typeface="Verdana"/>
              </a:rPr>
              <a:t>Business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users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devise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campaigns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effectiveness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across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user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engagement </a:t>
            </a:r>
            <a:r>
              <a:rPr sz="900" spc="-40" dirty="0">
                <a:latin typeface="Verdana"/>
                <a:cs typeface="Verdana"/>
              </a:rPr>
              <a:t>and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business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impact</a:t>
            </a:r>
            <a:endParaRPr sz="900" dirty="0">
              <a:latin typeface="Verdana"/>
              <a:cs typeface="Verdana"/>
            </a:endParaRPr>
          </a:p>
          <a:p>
            <a:pPr marL="283845" marR="305435">
              <a:lnSpc>
                <a:spcPct val="120000"/>
              </a:lnSpc>
              <a:spcBef>
                <a:spcPts val="1010"/>
              </a:spcBef>
            </a:pPr>
            <a:r>
              <a:rPr sz="900" spc="-45" dirty="0">
                <a:latin typeface="Verdana"/>
                <a:cs typeface="Verdana"/>
              </a:rPr>
              <a:t>Reachable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and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Freshness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indicators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are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crucial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in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formulating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outreach </a:t>
            </a:r>
            <a:r>
              <a:rPr sz="900" spc="-65" dirty="0">
                <a:latin typeface="Verdana"/>
                <a:cs typeface="Verdana"/>
              </a:rPr>
              <a:t>strategy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and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spend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optimisation.</a:t>
            </a:r>
            <a:endParaRPr sz="90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4879" y="1109472"/>
            <a:ext cx="4270248" cy="20543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520" y="1063752"/>
            <a:ext cx="4221480" cy="21000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21664" y="1049303"/>
            <a:ext cx="4362450" cy="3651250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319405" marR="297815">
              <a:lnSpc>
                <a:spcPct val="125899"/>
              </a:lnSpc>
            </a:pPr>
            <a:r>
              <a:rPr sz="900" spc="-45" dirty="0">
                <a:latin typeface="Verdana"/>
                <a:cs typeface="Verdana"/>
              </a:rPr>
              <a:t>Persona</a:t>
            </a:r>
            <a:r>
              <a:rPr sz="900" spc="-40" dirty="0">
                <a:latin typeface="Verdana"/>
                <a:cs typeface="Verdana"/>
              </a:rPr>
              <a:t> based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marketing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campaigns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revive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various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segmented </a:t>
            </a:r>
            <a:r>
              <a:rPr sz="900" spc="-50" dirty="0">
                <a:latin typeface="Verdana"/>
                <a:cs typeface="Verdana"/>
              </a:rPr>
              <a:t>customers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35" dirty="0">
                <a:latin typeface="Verdana"/>
                <a:cs typeface="Verdana"/>
              </a:rPr>
              <a:t>-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Loyal/ </a:t>
            </a:r>
            <a:r>
              <a:rPr sz="900" spc="-30" dirty="0">
                <a:latin typeface="Verdana"/>
                <a:cs typeface="Verdana"/>
              </a:rPr>
              <a:t>Potential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Loyalist/ </a:t>
            </a:r>
            <a:r>
              <a:rPr sz="900" spc="-30" dirty="0">
                <a:latin typeface="Verdana"/>
                <a:cs typeface="Verdana"/>
              </a:rPr>
              <a:t>Promising/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Need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Attendance/ </a:t>
            </a:r>
            <a:r>
              <a:rPr sz="900" spc="-40" dirty="0">
                <a:latin typeface="Verdana"/>
                <a:cs typeface="Verdana"/>
              </a:rPr>
              <a:t>Risk/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churned/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etc.</a:t>
            </a:r>
            <a:r>
              <a:rPr sz="900" spc="-50" dirty="0">
                <a:latin typeface="Verdana"/>
                <a:cs typeface="Verdana"/>
              </a:rPr>
              <a:t> customers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&amp;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40" dirty="0">
                <a:latin typeface="Verdana"/>
                <a:cs typeface="Verdana"/>
              </a:rPr>
              <a:t> continuously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engage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with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the </a:t>
            </a:r>
            <a:r>
              <a:rPr sz="900" spc="-10" dirty="0">
                <a:latin typeface="Verdana"/>
                <a:cs typeface="Verdana"/>
              </a:rPr>
              <a:t>loyal customers</a:t>
            </a:r>
            <a:endParaRPr sz="900" dirty="0">
              <a:latin typeface="Verdana"/>
              <a:cs typeface="Verdana"/>
            </a:endParaRPr>
          </a:p>
          <a:p>
            <a:pPr marL="319405" marR="509270">
              <a:lnSpc>
                <a:spcPct val="128899"/>
              </a:lnSpc>
              <a:spcBef>
                <a:spcPts val="815"/>
              </a:spcBef>
            </a:pPr>
            <a:r>
              <a:rPr sz="900" spc="-25" dirty="0">
                <a:latin typeface="Verdana"/>
                <a:cs typeface="Verdana"/>
              </a:rPr>
              <a:t>Measure/Monitor</a:t>
            </a:r>
            <a:r>
              <a:rPr sz="900" spc="-5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the</a:t>
            </a:r>
            <a:r>
              <a:rPr sz="900" spc="-45" dirty="0">
                <a:latin typeface="Verdana"/>
                <a:cs typeface="Verdana"/>
              </a:rPr>
              <a:t> cost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acquire </a:t>
            </a:r>
            <a:r>
              <a:rPr sz="900" spc="-55" dirty="0">
                <a:latin typeface="Verdana"/>
                <a:cs typeface="Verdana"/>
              </a:rPr>
              <a:t>a </a:t>
            </a:r>
            <a:r>
              <a:rPr sz="900" spc="-40" dirty="0">
                <a:latin typeface="Verdana"/>
                <a:cs typeface="Verdana"/>
              </a:rPr>
              <a:t>new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customer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or</a:t>
            </a:r>
            <a:r>
              <a:rPr sz="900" spc="-55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revive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an </a:t>
            </a:r>
            <a:r>
              <a:rPr sz="900" spc="-50" dirty="0">
                <a:latin typeface="Verdana"/>
                <a:cs typeface="Verdana"/>
              </a:rPr>
              <a:t>existing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customer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further </a:t>
            </a:r>
            <a:r>
              <a:rPr sz="900" spc="-30" dirty="0">
                <a:latin typeface="Verdana"/>
                <a:cs typeface="Verdana"/>
              </a:rPr>
              <a:t>fine </a:t>
            </a:r>
            <a:r>
              <a:rPr sz="900" spc="-35" dirty="0">
                <a:latin typeface="Verdana"/>
                <a:cs typeface="Verdana"/>
              </a:rPr>
              <a:t>tune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future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marketing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campaigns</a:t>
            </a:r>
            <a:endParaRPr sz="90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5175" y="4885944"/>
            <a:ext cx="1075690" cy="216535"/>
            <a:chOff x="265175" y="4885944"/>
            <a:chExt cx="1075690" cy="21653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175" y="4885944"/>
              <a:ext cx="1027176" cy="2164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35963" y="492691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1" y="134775"/>
                  </a:lnTo>
                </a:path>
              </a:pathLst>
            </a:custGeom>
            <a:ln w="9525">
              <a:solidFill>
                <a:srgbClr val="756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1664" y="0"/>
            <a:ext cx="4422335" cy="4779912"/>
            <a:chOff x="4721664" y="0"/>
            <a:chExt cx="4422335" cy="4779912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6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3" y="0"/>
              <a:ext cx="1027176" cy="1024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21664" y="1049303"/>
              <a:ext cx="4362450" cy="3651250"/>
            </a:xfrm>
            <a:custGeom>
              <a:avLst/>
              <a:gdLst/>
              <a:ahLst/>
              <a:cxnLst/>
              <a:rect l="l" t="t" r="r" b="b"/>
              <a:pathLst>
                <a:path w="4362450" h="3651250">
                  <a:moveTo>
                    <a:pt x="0" y="0"/>
                  </a:moveTo>
                  <a:lnTo>
                    <a:pt x="4362224" y="0"/>
                  </a:lnTo>
                  <a:lnTo>
                    <a:pt x="4362224" y="3650673"/>
                  </a:lnTo>
                  <a:lnTo>
                    <a:pt x="0" y="365067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9264" y="1100327"/>
              <a:ext cx="4251960" cy="19994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89212" y="4640212"/>
              <a:ext cx="1402080" cy="139700"/>
            </a:xfrm>
            <a:custGeom>
              <a:avLst/>
              <a:gdLst/>
              <a:ahLst/>
              <a:cxnLst/>
              <a:rect l="l" t="t" r="r" b="b"/>
              <a:pathLst>
                <a:path w="1402079" h="139700">
                  <a:moveTo>
                    <a:pt x="1401762" y="0"/>
                  </a:moveTo>
                  <a:lnTo>
                    <a:pt x="0" y="0"/>
                  </a:lnTo>
                  <a:lnTo>
                    <a:pt x="0" y="139699"/>
                  </a:lnTo>
                  <a:lnTo>
                    <a:pt x="1401762" y="139699"/>
                  </a:lnTo>
                  <a:lnTo>
                    <a:pt x="140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88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65" dirty="0">
                <a:solidFill>
                  <a:srgbClr val="0B5CAB"/>
                </a:solidFill>
                <a:latin typeface="Verdana"/>
                <a:cs typeface="Verdana"/>
              </a:rPr>
              <a:t>Supply-</a:t>
            </a:r>
            <a:r>
              <a:rPr b="0" spc="-80" dirty="0">
                <a:solidFill>
                  <a:srgbClr val="0B5CAB"/>
                </a:solidFill>
                <a:latin typeface="Verdana"/>
                <a:cs typeface="Verdana"/>
              </a:rPr>
              <a:t>Chain</a:t>
            </a:r>
            <a:r>
              <a:rPr b="0" spc="-130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90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6968" y="2797860"/>
            <a:ext cx="3621404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5"/>
              </a:lnSpc>
            </a:pP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Remove </a:t>
            </a:r>
            <a:r>
              <a:rPr sz="800" spc="-35" dirty="0">
                <a:solidFill>
                  <a:srgbClr val="212121"/>
                </a:solidFill>
                <a:latin typeface="Verdana"/>
                <a:cs typeface="Verdana"/>
              </a:rPr>
              <a:t>data</a:t>
            </a:r>
            <a:r>
              <a:rPr sz="800" spc="-40" dirty="0">
                <a:solidFill>
                  <a:srgbClr val="212121"/>
                </a:solidFill>
                <a:latin typeface="Verdana"/>
                <a:cs typeface="Verdana"/>
              </a:rPr>
              <a:t> silos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35" dirty="0">
                <a:solidFill>
                  <a:srgbClr val="212121"/>
                </a:solidFill>
                <a:latin typeface="Verdana"/>
                <a:cs typeface="Verdana"/>
              </a:rPr>
              <a:t>and 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see </a:t>
            </a:r>
            <a:r>
              <a:rPr sz="800" spc="-30" dirty="0">
                <a:solidFill>
                  <a:srgbClr val="212121"/>
                </a:solidFill>
                <a:latin typeface="Verdana"/>
                <a:cs typeface="Verdana"/>
              </a:rPr>
              <a:t>all</a:t>
            </a:r>
            <a:r>
              <a:rPr sz="800" spc="-3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50" dirty="0">
                <a:solidFill>
                  <a:srgbClr val="212121"/>
                </a:solidFill>
                <a:latin typeface="Verdana"/>
                <a:cs typeface="Verdana"/>
              </a:rPr>
              <a:t>activity</a:t>
            </a:r>
            <a:r>
              <a:rPr sz="8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50" dirty="0">
                <a:solidFill>
                  <a:srgbClr val="212121"/>
                </a:solidFill>
                <a:latin typeface="Verdana"/>
                <a:cs typeface="Verdana"/>
              </a:rPr>
              <a:t>across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35" dirty="0">
                <a:solidFill>
                  <a:srgbClr val="212121"/>
                </a:solidFill>
                <a:latin typeface="Verdana"/>
                <a:cs typeface="Verdana"/>
              </a:rPr>
              <a:t>the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 supply </a:t>
            </a:r>
            <a:r>
              <a:rPr sz="800" spc="-35" dirty="0">
                <a:solidFill>
                  <a:srgbClr val="212121"/>
                </a:solidFill>
                <a:latin typeface="Verdana"/>
                <a:cs typeface="Verdana"/>
              </a:rPr>
              <a:t>chain</a:t>
            </a:r>
            <a:r>
              <a:rPr sz="8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60" dirty="0">
                <a:solidFill>
                  <a:srgbClr val="212121"/>
                </a:solidFill>
                <a:latin typeface="Verdana"/>
                <a:cs typeface="Verdana"/>
              </a:rPr>
              <a:t>as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30" dirty="0">
                <a:solidFill>
                  <a:srgbClr val="212121"/>
                </a:solidFill>
                <a:latin typeface="Verdana"/>
                <a:cs typeface="Verdana"/>
              </a:rPr>
              <a:t>it</a:t>
            </a:r>
            <a:r>
              <a:rPr sz="8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212121"/>
                </a:solidFill>
                <a:latin typeface="Verdana"/>
                <a:cs typeface="Verdana"/>
              </a:rPr>
              <a:t>is </a:t>
            </a:r>
            <a:r>
              <a:rPr sz="800" spc="-10" dirty="0">
                <a:solidFill>
                  <a:srgbClr val="212121"/>
                </a:solidFill>
                <a:latin typeface="Verdana"/>
                <a:cs typeface="Verdana"/>
              </a:rPr>
              <a:t>reported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231" y="1048511"/>
            <a:ext cx="4297680" cy="205130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65175" y="4885944"/>
            <a:ext cx="1075690" cy="216535"/>
            <a:chOff x="265175" y="4885944"/>
            <a:chExt cx="1075690" cy="2165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175" y="4885944"/>
              <a:ext cx="1027176" cy="2164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5963" y="492691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1" y="134775"/>
                  </a:lnTo>
                </a:path>
              </a:pathLst>
            </a:custGeom>
            <a:ln w="9525">
              <a:solidFill>
                <a:srgbClr val="756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6400" y="1032164"/>
            <a:ext cx="4362450" cy="3651250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457834" marR="313690" indent="-184150">
              <a:lnSpc>
                <a:spcPct val="146700"/>
              </a:lnSpc>
              <a:spcBef>
                <a:spcPts val="5"/>
              </a:spcBef>
              <a:buFont typeface="Segoe UI Symbol"/>
              <a:buChar char="➢"/>
              <a:tabLst>
                <a:tab pos="457834" algn="l"/>
              </a:tabLst>
            </a:pP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Remove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data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silos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and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see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all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activity </a:t>
            </a:r>
            <a:r>
              <a:rPr sz="900" spc="-60" dirty="0">
                <a:solidFill>
                  <a:srgbClr val="212121"/>
                </a:solidFill>
                <a:latin typeface="Verdana"/>
                <a:cs typeface="Verdana"/>
              </a:rPr>
              <a:t>across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supply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chain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75" dirty="0">
                <a:solidFill>
                  <a:srgbClr val="212121"/>
                </a:solidFill>
                <a:latin typeface="Verdana"/>
                <a:cs typeface="Verdana"/>
              </a:rPr>
              <a:t>as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212121"/>
                </a:solidFill>
                <a:latin typeface="Verdana"/>
                <a:cs typeface="Verdana"/>
              </a:rPr>
              <a:t>it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212121"/>
                </a:solidFill>
                <a:latin typeface="Verdana"/>
                <a:cs typeface="Verdana"/>
              </a:rPr>
              <a:t>is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reported</a:t>
            </a:r>
            <a:r>
              <a:rPr sz="900" spc="-6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and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212121"/>
                </a:solidFill>
                <a:latin typeface="Verdana"/>
                <a:cs typeface="Verdana"/>
              </a:rPr>
              <a:t>build</a:t>
            </a:r>
            <a:r>
              <a:rPr sz="900" spc="-6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a</a:t>
            </a:r>
            <a:r>
              <a:rPr sz="900" spc="-6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b="1" spc="-25" dirty="0">
                <a:solidFill>
                  <a:srgbClr val="212121"/>
                </a:solidFill>
                <a:latin typeface="Tahoma"/>
                <a:cs typeface="Tahoma"/>
              </a:rPr>
              <a:t>supply</a:t>
            </a:r>
            <a:r>
              <a:rPr sz="900" b="1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212121"/>
                </a:solidFill>
                <a:latin typeface="Tahoma"/>
                <a:cs typeface="Tahoma"/>
              </a:rPr>
              <a:t>chain</a:t>
            </a:r>
            <a:r>
              <a:rPr sz="900" b="1" spc="-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212121"/>
                </a:solidFill>
                <a:latin typeface="Tahoma"/>
                <a:cs typeface="Tahoma"/>
              </a:rPr>
              <a:t>control</a:t>
            </a:r>
            <a:r>
              <a:rPr sz="900" b="1" spc="-1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900" b="1" spc="-20" dirty="0">
                <a:solidFill>
                  <a:srgbClr val="212121"/>
                </a:solidFill>
                <a:latin typeface="Tahoma"/>
                <a:cs typeface="Tahoma"/>
              </a:rPr>
              <a:t>tower</a:t>
            </a:r>
            <a:endParaRPr sz="900" dirty="0">
              <a:latin typeface="Tahoma"/>
              <a:cs typeface="Tahoma"/>
            </a:endParaRPr>
          </a:p>
          <a:p>
            <a:pPr marL="457834" marR="396875" indent="-184150">
              <a:lnSpc>
                <a:spcPct val="146700"/>
              </a:lnSpc>
              <a:spcBef>
                <a:spcPts val="935"/>
              </a:spcBef>
              <a:buFont typeface="Segoe UI Symbol"/>
              <a:buChar char="➢"/>
              <a:tabLst>
                <a:tab pos="457834" algn="l"/>
              </a:tabLst>
            </a:pP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Personalized 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dashboards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with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the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212121"/>
                </a:solidFill>
                <a:latin typeface="Verdana"/>
                <a:cs typeface="Verdana"/>
              </a:rPr>
              <a:t>top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KPIs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that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 impact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the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212121"/>
                </a:solidFill>
                <a:latin typeface="Verdana"/>
                <a:cs typeface="Verdana"/>
              </a:rPr>
              <a:t>supply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chain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enable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212121"/>
                </a:solidFill>
                <a:latin typeface="Verdana"/>
                <a:cs typeface="Verdana"/>
              </a:rPr>
              <a:t>users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for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quick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212121"/>
                </a:solidFill>
                <a:latin typeface="Verdana"/>
                <a:cs typeface="Verdana"/>
              </a:rPr>
              <a:t>response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212121"/>
              </a:buClr>
              <a:buFont typeface="Segoe UI Symbol"/>
              <a:buChar char="➢"/>
            </a:pPr>
            <a:endParaRPr sz="900" dirty="0">
              <a:latin typeface="Verdana"/>
              <a:cs typeface="Verdana"/>
            </a:endParaRPr>
          </a:p>
          <a:p>
            <a:pPr marL="457834" indent="-184150">
              <a:lnSpc>
                <a:spcPct val="100000"/>
              </a:lnSpc>
              <a:buFont typeface="Segoe UI Symbol"/>
              <a:buChar char="➢"/>
              <a:tabLst>
                <a:tab pos="457834" algn="l"/>
              </a:tabLst>
            </a:pP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Identify </a:t>
            </a:r>
            <a:r>
              <a:rPr sz="900" spc="-55" dirty="0">
                <a:solidFill>
                  <a:srgbClr val="212121"/>
                </a:solidFill>
                <a:latin typeface="Verdana"/>
                <a:cs typeface="Verdana"/>
              </a:rPr>
              <a:t>trends,</a:t>
            </a:r>
            <a:r>
              <a:rPr sz="900" spc="-3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12121"/>
                </a:solidFill>
                <a:latin typeface="Verdana"/>
                <a:cs typeface="Verdana"/>
              </a:rPr>
              <a:t>shifts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 from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expected</a:t>
            </a:r>
            <a:r>
              <a:rPr sz="900" spc="-3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212121"/>
                </a:solidFill>
                <a:latin typeface="Verdana"/>
                <a:cs typeface="Verdana"/>
              </a:rPr>
              <a:t>behavior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and</a:t>
            </a:r>
            <a:r>
              <a:rPr sz="900" spc="-3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12121"/>
                </a:solidFill>
                <a:latin typeface="Verdana"/>
                <a:cs typeface="Verdana"/>
              </a:rPr>
              <a:t>outlier</a:t>
            </a:r>
            <a:r>
              <a:rPr sz="900" spc="-4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212121"/>
                </a:solidFill>
                <a:latin typeface="Verdana"/>
                <a:cs typeface="Verdana"/>
              </a:rPr>
              <a:t>activity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8362" y="3180080"/>
            <a:ext cx="391731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150">
              <a:lnSpc>
                <a:spcPct val="146700"/>
              </a:lnSpc>
              <a:spcBef>
                <a:spcPts val="100"/>
              </a:spcBef>
              <a:buClr>
                <a:srgbClr val="212121"/>
              </a:buClr>
              <a:buFont typeface="Segoe UI Symbol"/>
              <a:buChar char="➢"/>
              <a:tabLst>
                <a:tab pos="196850" algn="l"/>
              </a:tabLst>
            </a:pPr>
            <a:r>
              <a:rPr sz="900" spc="-65" dirty="0">
                <a:solidFill>
                  <a:srgbClr val="333333"/>
                </a:solidFill>
                <a:latin typeface="Verdana"/>
                <a:cs typeface="Verdana"/>
              </a:rPr>
              <a:t>Excess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stock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333333"/>
                </a:solidFill>
                <a:latin typeface="Verdana"/>
                <a:cs typeface="Verdana"/>
              </a:rPr>
              <a:t>usecase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could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 highlight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insights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at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the </a:t>
            </a:r>
            <a:r>
              <a:rPr sz="900" spc="-55" dirty="0">
                <a:solidFill>
                  <a:srgbClr val="333333"/>
                </a:solidFill>
                <a:latin typeface="Verdana"/>
                <a:cs typeface="Verdana"/>
              </a:rPr>
              <a:t>granular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333333"/>
                </a:solidFill>
                <a:latin typeface="Verdana"/>
                <a:cs typeface="Verdana"/>
              </a:rPr>
              <a:t>SKU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level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to</a:t>
            </a:r>
            <a:r>
              <a:rPr sz="900" spc="-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333333"/>
                </a:solidFill>
                <a:latin typeface="Verdana"/>
                <a:cs typeface="Verdana"/>
              </a:rPr>
              <a:t>track</a:t>
            </a:r>
            <a:r>
              <a:rPr sz="900" spc="-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: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54262" y="3814064"/>
            <a:ext cx="1744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33333"/>
                </a:solidFill>
                <a:latin typeface="Verdana"/>
                <a:cs typeface="Verdana"/>
              </a:rPr>
              <a:t>1.</a:t>
            </a:r>
            <a:r>
              <a:rPr sz="900" spc="160" dirty="0">
                <a:solidFill>
                  <a:srgbClr val="333333"/>
                </a:solidFill>
                <a:latin typeface="Verdana"/>
                <a:cs typeface="Verdana"/>
              </a:rPr>
              <a:t> 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Inaccurate</a:t>
            </a:r>
            <a:r>
              <a:rPr sz="900" spc="-6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33333"/>
                </a:solidFill>
                <a:latin typeface="Verdana"/>
                <a:cs typeface="Verdana"/>
              </a:rPr>
              <a:t>product</a:t>
            </a:r>
            <a:r>
              <a:rPr sz="900" spc="-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demand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54262" y="4082288"/>
            <a:ext cx="3650615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indent="-22034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33045" algn="l"/>
              </a:tabLst>
            </a:pP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Monitor</a:t>
            </a:r>
            <a:r>
              <a:rPr sz="900" spc="-60" dirty="0">
                <a:solidFill>
                  <a:srgbClr val="333333"/>
                </a:solidFill>
                <a:latin typeface="Verdana"/>
                <a:cs typeface="Verdana"/>
              </a:rPr>
              <a:t> fast,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slow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33333"/>
                </a:solidFill>
                <a:latin typeface="Verdana"/>
                <a:cs typeface="Verdana"/>
              </a:rPr>
              <a:t>&amp; </a:t>
            </a:r>
            <a:r>
              <a:rPr sz="900" spc="-30" dirty="0">
                <a:solidFill>
                  <a:srgbClr val="333333"/>
                </a:solidFill>
                <a:latin typeface="Verdana"/>
                <a:cs typeface="Verdana"/>
              </a:rPr>
              <a:t>dead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33333"/>
                </a:solidFill>
                <a:latin typeface="Verdana"/>
                <a:cs typeface="Verdana"/>
              </a:rPr>
              <a:t>stocks</a:t>
            </a:r>
            <a:endParaRPr sz="900" dirty="0">
              <a:latin typeface="Verdana"/>
              <a:cs typeface="Verdana"/>
            </a:endParaRPr>
          </a:p>
          <a:p>
            <a:pPr marL="233045" marR="5080" indent="-220345">
              <a:lnSpc>
                <a:spcPct val="195600"/>
              </a:lnSpc>
              <a:spcBef>
                <a:spcPts val="70"/>
              </a:spcBef>
              <a:buAutoNum type="arabicPeriod" startAt="2"/>
              <a:tabLst>
                <a:tab pos="234950" algn="l"/>
              </a:tabLst>
            </a:pPr>
            <a:r>
              <a:rPr sz="900" spc="-60" dirty="0">
                <a:solidFill>
                  <a:srgbClr val="333333"/>
                </a:solidFill>
                <a:latin typeface="Verdana"/>
                <a:cs typeface="Verdana"/>
              </a:rPr>
              <a:t>Take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actions 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around</a:t>
            </a:r>
            <a:r>
              <a:rPr sz="900" spc="-3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135" dirty="0">
                <a:solidFill>
                  <a:srgbClr val="333333"/>
                </a:solidFill>
                <a:latin typeface="Verdana"/>
                <a:cs typeface="Verdana"/>
              </a:rPr>
              <a:t>-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333333"/>
                </a:solidFill>
                <a:latin typeface="Verdana"/>
                <a:cs typeface="Verdana"/>
              </a:rPr>
              <a:t>Divert</a:t>
            </a:r>
            <a:r>
              <a:rPr sz="900" spc="-35" dirty="0">
                <a:solidFill>
                  <a:srgbClr val="333333"/>
                </a:solidFill>
                <a:latin typeface="Verdana"/>
                <a:cs typeface="Verdana"/>
              </a:rPr>
              <a:t> the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333333"/>
                </a:solidFill>
                <a:latin typeface="Verdana"/>
                <a:cs typeface="Verdana"/>
              </a:rPr>
              <a:t>inventory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333333"/>
                </a:solidFill>
                <a:latin typeface="Verdana"/>
                <a:cs typeface="Verdana"/>
              </a:rPr>
              <a:t>for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333333"/>
                </a:solidFill>
                <a:latin typeface="Verdana"/>
                <a:cs typeface="Verdana"/>
              </a:rPr>
              <a:t>new </a:t>
            </a:r>
            <a:r>
              <a:rPr sz="900" spc="-45" dirty="0">
                <a:solidFill>
                  <a:srgbClr val="333333"/>
                </a:solidFill>
                <a:latin typeface="Verdana"/>
                <a:cs typeface="Verdana"/>
              </a:rPr>
              <a:t>products,</a:t>
            </a:r>
            <a:r>
              <a:rPr sz="900" spc="-3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run 	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marketing</a:t>
            </a:r>
            <a:r>
              <a:rPr sz="900" spc="-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33333"/>
                </a:solidFill>
                <a:latin typeface="Verdana"/>
                <a:cs typeface="Verdana"/>
              </a:rPr>
              <a:t>campaigns,</a:t>
            </a:r>
            <a:r>
              <a:rPr sz="90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33333"/>
                </a:solidFill>
                <a:latin typeface="Verdana"/>
                <a:cs typeface="Verdana"/>
              </a:rPr>
              <a:t>etc.</a:t>
            </a:r>
            <a:endParaRPr sz="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688" y="0"/>
            <a:ext cx="8890635" cy="4780280"/>
            <a:chOff x="253688" y="0"/>
            <a:chExt cx="8890635" cy="478028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6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3" y="0"/>
              <a:ext cx="1027176" cy="1024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388" y="1032168"/>
              <a:ext cx="8839200" cy="3735704"/>
            </a:xfrm>
            <a:custGeom>
              <a:avLst/>
              <a:gdLst/>
              <a:ahLst/>
              <a:cxnLst/>
              <a:rect l="l" t="t" r="r" b="b"/>
              <a:pathLst>
                <a:path w="8839200" h="3735704">
                  <a:moveTo>
                    <a:pt x="0" y="0"/>
                  </a:moveTo>
                  <a:lnTo>
                    <a:pt x="8839177" y="0"/>
                  </a:lnTo>
                  <a:lnTo>
                    <a:pt x="8839177" y="3735225"/>
                  </a:lnTo>
                  <a:lnTo>
                    <a:pt x="0" y="3735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88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45" dirty="0">
                <a:solidFill>
                  <a:srgbClr val="0B5CAB"/>
                </a:solidFill>
                <a:latin typeface="Verdana"/>
                <a:cs typeface="Verdana"/>
              </a:rPr>
              <a:t>Stocks</a:t>
            </a:r>
            <a:r>
              <a:rPr b="0" spc="-195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10" dirty="0">
                <a:solidFill>
                  <a:srgbClr val="0B5CAB"/>
                </a:solidFill>
                <a:latin typeface="Verdana"/>
                <a:cs typeface="Verdana"/>
              </a:rPr>
              <a:t>On</a:t>
            </a:r>
            <a:r>
              <a:rPr b="0" spc="-195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70" dirty="0">
                <a:solidFill>
                  <a:srgbClr val="0B5CAB"/>
                </a:solidFill>
                <a:latin typeface="Verdana"/>
                <a:cs typeface="Verdana"/>
              </a:rPr>
              <a:t>Hand</a:t>
            </a:r>
            <a:r>
              <a:rPr b="0" spc="-195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340" dirty="0">
                <a:solidFill>
                  <a:srgbClr val="0B5CAB"/>
                </a:solidFill>
                <a:latin typeface="Verdana"/>
                <a:cs typeface="Verdana"/>
              </a:rPr>
              <a:t>-</a:t>
            </a:r>
            <a:r>
              <a:rPr b="0" spc="-190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95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6865" y="3426967"/>
            <a:ext cx="851598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marR="5080" indent="-209550">
              <a:lnSpc>
                <a:spcPct val="1311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221615" algn="l"/>
              </a:tabLst>
            </a:pPr>
            <a:r>
              <a:rPr sz="900" b="1" spc="-25" dirty="0">
                <a:latin typeface="Tahoma"/>
                <a:cs typeface="Tahoma"/>
              </a:rPr>
              <a:t>Stock</a:t>
            </a:r>
            <a:r>
              <a:rPr sz="900" b="1" spc="-5" dirty="0">
                <a:latin typeface="Tahoma"/>
                <a:cs typeface="Tahoma"/>
              </a:rPr>
              <a:t> </a:t>
            </a:r>
            <a:r>
              <a:rPr sz="900" b="1" spc="-25" dirty="0">
                <a:latin typeface="Tahoma"/>
                <a:cs typeface="Tahoma"/>
              </a:rPr>
              <a:t>summary</a:t>
            </a:r>
            <a:r>
              <a:rPr sz="900" b="1" dirty="0">
                <a:latin typeface="Tahoma"/>
                <a:cs typeface="Tahoma"/>
              </a:rPr>
              <a:t> to</a:t>
            </a:r>
            <a:r>
              <a:rPr sz="900" b="1" spc="-5" dirty="0">
                <a:latin typeface="Tahoma"/>
                <a:cs typeface="Tahoma"/>
              </a:rPr>
              <a:t> </a:t>
            </a:r>
            <a:r>
              <a:rPr sz="900" b="1" spc="-35" dirty="0">
                <a:latin typeface="Tahoma"/>
                <a:cs typeface="Tahoma"/>
              </a:rPr>
              <a:t>actively</a:t>
            </a:r>
            <a:r>
              <a:rPr sz="900" b="1" dirty="0">
                <a:latin typeface="Tahoma"/>
                <a:cs typeface="Tahoma"/>
              </a:rPr>
              <a:t> </a:t>
            </a:r>
            <a:r>
              <a:rPr sz="900" b="1" spc="-10" dirty="0">
                <a:latin typeface="Tahoma"/>
                <a:cs typeface="Tahoma"/>
              </a:rPr>
              <a:t>monitor</a:t>
            </a:r>
            <a:r>
              <a:rPr sz="900" b="1" dirty="0">
                <a:latin typeface="Tahoma"/>
                <a:cs typeface="Tahoma"/>
              </a:rPr>
              <a:t> </a:t>
            </a:r>
            <a:r>
              <a:rPr sz="900" spc="-55" dirty="0">
                <a:latin typeface="Verdana"/>
                <a:cs typeface="Verdana"/>
              </a:rPr>
              <a:t>inventory </a:t>
            </a:r>
            <a:r>
              <a:rPr sz="900" spc="-50" dirty="0">
                <a:latin typeface="Verdana"/>
                <a:cs typeface="Verdana"/>
              </a:rPr>
              <a:t>at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the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department/division</a:t>
            </a:r>
            <a:r>
              <a:rPr sz="900" spc="21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at </a:t>
            </a:r>
            <a:r>
              <a:rPr sz="900" spc="-40" dirty="0">
                <a:latin typeface="Verdana"/>
                <a:cs typeface="Verdana"/>
              </a:rPr>
              <a:t>the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individual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Geo</a:t>
            </a:r>
            <a:r>
              <a:rPr sz="900" spc="-5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Locations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and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fast </a:t>
            </a:r>
            <a:r>
              <a:rPr sz="900" spc="-45" dirty="0">
                <a:latin typeface="Verdana"/>
                <a:cs typeface="Verdana"/>
              </a:rPr>
              <a:t>moving </a:t>
            </a:r>
            <a:r>
              <a:rPr sz="900" spc="-70" dirty="0">
                <a:latin typeface="Verdana"/>
                <a:cs typeface="Verdana"/>
              </a:rPr>
              <a:t>SKUs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to</a:t>
            </a:r>
            <a:r>
              <a:rPr sz="900" spc="-5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take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appropriate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action </a:t>
            </a:r>
            <a:r>
              <a:rPr sz="900" spc="-40" dirty="0">
                <a:latin typeface="Verdana"/>
                <a:cs typeface="Verdana"/>
              </a:rPr>
              <a:t>and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avoid </a:t>
            </a:r>
            <a:r>
              <a:rPr sz="900" spc="-30" dirty="0">
                <a:latin typeface="Verdana"/>
                <a:cs typeface="Verdana"/>
              </a:rPr>
              <a:t>potential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loss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of</a:t>
            </a:r>
            <a:r>
              <a:rPr sz="900" spc="-5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business</a:t>
            </a:r>
            <a:endParaRPr sz="900" dirty="0">
              <a:latin typeface="Verdana"/>
              <a:cs typeface="Verdana"/>
            </a:endParaRPr>
          </a:p>
          <a:p>
            <a:pPr marL="171450" indent="-171450">
              <a:lnSpc>
                <a:spcPct val="100000"/>
              </a:lnSpc>
              <a:spcBef>
                <a:spcPts val="509"/>
              </a:spcBef>
              <a:buFont typeface="Wingdings" panose="05000000000000000000" pitchFamily="2" charset="2"/>
              <a:buChar char="q"/>
            </a:pPr>
            <a:endParaRPr sz="900" dirty="0">
              <a:latin typeface="Verdana"/>
              <a:cs typeface="Verdana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>
                <a:tab pos="221615" algn="l"/>
              </a:tabLst>
            </a:pPr>
            <a:r>
              <a:rPr sz="900" b="1" spc="-10" dirty="0">
                <a:solidFill>
                  <a:srgbClr val="202124"/>
                </a:solidFill>
                <a:latin typeface="Tahoma"/>
                <a:cs typeface="Tahoma"/>
              </a:rPr>
              <a:t>Compare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202124"/>
                </a:solidFill>
                <a:latin typeface="Tahoma"/>
                <a:cs typeface="Tahoma"/>
              </a:rPr>
              <a:t>stock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202124"/>
                </a:solidFill>
                <a:latin typeface="Tahoma"/>
                <a:cs typeface="Tahoma"/>
              </a:rPr>
              <a:t>availability</a:t>
            </a:r>
            <a:r>
              <a:rPr sz="900" b="1" dirty="0">
                <a:solidFill>
                  <a:srgbClr val="202124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for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202124"/>
                </a:solidFill>
                <a:latin typeface="Verdana"/>
                <a:cs typeface="Verdana"/>
              </a:rPr>
              <a:t>under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65" dirty="0">
                <a:solidFill>
                  <a:srgbClr val="202124"/>
                </a:solidFill>
                <a:latin typeface="Verdana"/>
                <a:cs typeface="Verdana"/>
              </a:rPr>
              <a:t>/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 over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65" dirty="0">
                <a:solidFill>
                  <a:srgbClr val="202124"/>
                </a:solidFill>
                <a:latin typeface="Verdana"/>
                <a:cs typeface="Verdana"/>
              </a:rPr>
              <a:t>/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02124"/>
                </a:solidFill>
                <a:latin typeface="Verdana"/>
                <a:cs typeface="Verdana"/>
              </a:rPr>
              <a:t>current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202124"/>
                </a:solidFill>
                <a:latin typeface="Verdana"/>
                <a:cs typeface="Verdana"/>
              </a:rPr>
              <a:t>stock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from</a:t>
            </a:r>
            <a:r>
              <a:rPr sz="900" spc="-60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202124"/>
                </a:solidFill>
                <a:latin typeface="Verdana"/>
                <a:cs typeface="Verdana"/>
              </a:rPr>
              <a:t>the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 Division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202124"/>
                </a:solidFill>
                <a:latin typeface="Verdana"/>
                <a:cs typeface="Verdana"/>
              </a:rPr>
              <a:t>till</a:t>
            </a:r>
            <a:r>
              <a:rPr sz="900" spc="-4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202124"/>
                </a:solidFill>
                <a:latin typeface="Verdana"/>
                <a:cs typeface="Verdana"/>
              </a:rPr>
              <a:t>SKU</a:t>
            </a:r>
            <a:r>
              <a:rPr sz="900" spc="-55" dirty="0">
                <a:solidFill>
                  <a:srgbClr val="202124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202124"/>
                </a:solidFill>
                <a:latin typeface="Verdana"/>
                <a:cs typeface="Verdana"/>
              </a:rPr>
              <a:t>level</a:t>
            </a:r>
            <a:endParaRPr sz="900" dirty="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7263" y="4885944"/>
            <a:ext cx="1076325" cy="216535"/>
            <a:chOff x="207263" y="4885944"/>
            <a:chExt cx="1076325" cy="2165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3" y="4885944"/>
              <a:ext cx="1027176" cy="2164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78799" y="492691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1" y="134775"/>
                  </a:lnTo>
                </a:path>
              </a:pathLst>
            </a:custGeom>
            <a:ln w="9525">
              <a:solidFill>
                <a:srgbClr val="756A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07847" y="1109472"/>
            <a:ext cx="8738870" cy="2188845"/>
            <a:chOff x="307847" y="1109472"/>
            <a:chExt cx="8738870" cy="218884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47" y="1109472"/>
              <a:ext cx="4279392" cy="21610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071" y="1109472"/>
              <a:ext cx="4279391" cy="2188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167" y="0"/>
            <a:ext cx="4371340" cy="2971800"/>
            <a:chOff x="4773167" y="0"/>
            <a:chExt cx="4371340" cy="29718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616" y="451104"/>
              <a:ext cx="1027176" cy="2164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6823" y="0"/>
              <a:ext cx="1027176" cy="10241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3167" y="1021080"/>
              <a:ext cx="4218432" cy="19507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88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0" dirty="0">
                <a:solidFill>
                  <a:srgbClr val="0B5CAB"/>
                </a:solidFill>
                <a:latin typeface="Verdana"/>
                <a:cs typeface="Verdana"/>
              </a:rPr>
              <a:t>HR</a:t>
            </a:r>
            <a:r>
              <a:rPr b="0" spc="-204" dirty="0">
                <a:solidFill>
                  <a:srgbClr val="0B5CAB"/>
                </a:solidFill>
                <a:latin typeface="Verdana"/>
                <a:cs typeface="Verdana"/>
              </a:rPr>
              <a:t> </a:t>
            </a:r>
            <a:r>
              <a:rPr b="0" spc="-100" dirty="0">
                <a:solidFill>
                  <a:srgbClr val="0B5CAB"/>
                </a:solidFill>
                <a:latin typeface="Verdana"/>
                <a:cs typeface="Verdana"/>
              </a:rPr>
              <a:t>Analytics</a:t>
            </a: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175" y="1008888"/>
            <a:ext cx="4306824" cy="19629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6400" y="952130"/>
            <a:ext cx="4305935" cy="3748404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93675" marR="251460" indent="-125730" algn="just">
              <a:lnSpc>
                <a:spcPct val="120000"/>
              </a:lnSpc>
              <a:buSzPct val="88888"/>
              <a:buFont typeface="Lucida Sans Unicode"/>
              <a:buChar char="□"/>
              <a:tabLst>
                <a:tab pos="194945" algn="l"/>
              </a:tabLst>
            </a:pPr>
            <a:r>
              <a:rPr sz="900" spc="-45" dirty="0">
                <a:latin typeface="Verdana"/>
                <a:cs typeface="Verdana"/>
              </a:rPr>
              <a:t>Systematically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monitor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gender/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headcount/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hires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and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attrition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across 	</a:t>
            </a:r>
            <a:r>
              <a:rPr sz="900" spc="-45" dirty="0">
                <a:latin typeface="Verdana"/>
                <a:cs typeface="Verdana"/>
              </a:rPr>
              <a:t>departments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&amp;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demography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to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effectively </a:t>
            </a:r>
            <a:r>
              <a:rPr sz="900" b="1" spc="-10" dirty="0">
                <a:latin typeface="Tahoma"/>
                <a:cs typeface="Tahoma"/>
              </a:rPr>
              <a:t>plan</a:t>
            </a:r>
            <a:r>
              <a:rPr sz="900" b="1" spc="20" dirty="0">
                <a:latin typeface="Tahoma"/>
                <a:cs typeface="Tahoma"/>
              </a:rPr>
              <a:t> </a:t>
            </a:r>
            <a:r>
              <a:rPr sz="900" b="1" spc="-10" dirty="0">
                <a:latin typeface="Tahoma"/>
                <a:cs typeface="Tahoma"/>
              </a:rPr>
              <a:t>manpower</a:t>
            </a:r>
            <a:endParaRPr sz="900" dirty="0">
              <a:latin typeface="Tahoma"/>
              <a:cs typeface="Tahoma"/>
            </a:endParaRPr>
          </a:p>
          <a:p>
            <a:pPr marL="193675" indent="-125730">
              <a:lnSpc>
                <a:spcPct val="100000"/>
              </a:lnSpc>
              <a:spcBef>
                <a:spcPts val="1010"/>
              </a:spcBef>
              <a:buSzPct val="88888"/>
              <a:buFont typeface="Lucida Sans Unicode"/>
              <a:buChar char="□"/>
              <a:tabLst>
                <a:tab pos="193675" algn="l"/>
              </a:tabLst>
            </a:pPr>
            <a:r>
              <a:rPr sz="900" spc="-45" dirty="0">
                <a:latin typeface="Verdana"/>
                <a:cs typeface="Verdana"/>
              </a:rPr>
              <a:t>Work</a:t>
            </a:r>
            <a:r>
              <a:rPr sz="900" spc="-50" dirty="0">
                <a:latin typeface="Verdana"/>
                <a:cs typeface="Verdana"/>
              </a:rPr>
              <a:t> towards </a:t>
            </a:r>
            <a:r>
              <a:rPr sz="900" b="1" spc="-30" dirty="0">
                <a:latin typeface="Tahoma"/>
                <a:cs typeface="Tahoma"/>
              </a:rPr>
              <a:t>succession</a:t>
            </a:r>
            <a:r>
              <a:rPr sz="900" b="1" spc="5" dirty="0">
                <a:latin typeface="Tahoma"/>
                <a:cs typeface="Tahoma"/>
              </a:rPr>
              <a:t> </a:t>
            </a:r>
            <a:r>
              <a:rPr sz="900" b="1" spc="-20" dirty="0">
                <a:latin typeface="Tahoma"/>
                <a:cs typeface="Tahoma"/>
              </a:rPr>
              <a:t>planning</a:t>
            </a:r>
            <a:r>
              <a:rPr sz="900" b="1" spc="5" dirty="0">
                <a:latin typeface="Tahoma"/>
                <a:cs typeface="Tahoma"/>
              </a:rPr>
              <a:t> </a:t>
            </a:r>
            <a:r>
              <a:rPr sz="900" b="1" spc="-20" dirty="0">
                <a:latin typeface="Tahoma"/>
                <a:cs typeface="Tahoma"/>
              </a:rPr>
              <a:t>at</a:t>
            </a:r>
            <a:r>
              <a:rPr sz="900" b="1" spc="5" dirty="0">
                <a:latin typeface="Tahoma"/>
                <a:cs typeface="Tahoma"/>
              </a:rPr>
              <a:t> </a:t>
            </a:r>
            <a:r>
              <a:rPr sz="900" b="1" spc="-30" dirty="0">
                <a:latin typeface="Tahoma"/>
                <a:cs typeface="Tahoma"/>
              </a:rPr>
              <a:t>all</a:t>
            </a:r>
            <a:r>
              <a:rPr sz="900" b="1" dirty="0">
                <a:latin typeface="Tahoma"/>
                <a:cs typeface="Tahoma"/>
              </a:rPr>
              <a:t> </a:t>
            </a:r>
            <a:r>
              <a:rPr sz="900" b="1" spc="-50" dirty="0">
                <a:latin typeface="Tahoma"/>
                <a:cs typeface="Tahoma"/>
              </a:rPr>
              <a:t>job-</a:t>
            </a:r>
            <a:r>
              <a:rPr sz="900" b="1" spc="-35" dirty="0">
                <a:latin typeface="Tahoma"/>
                <a:cs typeface="Tahoma"/>
              </a:rPr>
              <a:t>levels,</a:t>
            </a:r>
            <a:r>
              <a:rPr sz="900" b="1" dirty="0">
                <a:latin typeface="Tahoma"/>
                <a:cs typeface="Tahoma"/>
              </a:rPr>
              <a:t> </a:t>
            </a:r>
            <a:r>
              <a:rPr sz="900" b="1" spc="-20" dirty="0">
                <a:latin typeface="Tahoma"/>
                <a:cs typeface="Tahoma"/>
              </a:rPr>
              <a:t>departments</a:t>
            </a:r>
            <a:r>
              <a:rPr sz="900" b="1" spc="5" dirty="0">
                <a:latin typeface="Tahoma"/>
                <a:cs typeface="Tahoma"/>
              </a:rPr>
              <a:t> </a:t>
            </a:r>
            <a:r>
              <a:rPr sz="900" b="1" spc="-50" dirty="0">
                <a:latin typeface="Tahoma"/>
                <a:cs typeface="Tahoma"/>
              </a:rPr>
              <a:t>&amp;</a:t>
            </a:r>
            <a:endParaRPr sz="900" dirty="0">
              <a:latin typeface="Tahoma"/>
              <a:cs typeface="Tahoma"/>
            </a:endParaRPr>
          </a:p>
          <a:p>
            <a:pPr marL="193675" marR="250190" indent="-125730" algn="just">
              <a:lnSpc>
                <a:spcPct val="117800"/>
              </a:lnSpc>
              <a:spcBef>
                <a:spcPts val="840"/>
              </a:spcBef>
              <a:buSzPct val="88888"/>
              <a:buFont typeface="Lucida Sans Unicode"/>
              <a:buChar char="□"/>
              <a:tabLst>
                <a:tab pos="194945" algn="l"/>
              </a:tabLst>
            </a:pPr>
            <a:r>
              <a:rPr sz="900" spc="-60" dirty="0">
                <a:latin typeface="Verdana"/>
                <a:cs typeface="Verdana"/>
              </a:rPr>
              <a:t>Each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Employee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Churn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90" dirty="0">
                <a:latin typeface="Verdana"/>
                <a:cs typeface="Verdana"/>
              </a:rPr>
              <a:t>has</a:t>
            </a:r>
            <a:r>
              <a:rPr sz="900" spc="10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the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potential</a:t>
            </a:r>
            <a:r>
              <a:rPr sz="900" spc="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to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cost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organisation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USS15,000. 	</a:t>
            </a:r>
            <a:r>
              <a:rPr sz="900" spc="-10" dirty="0">
                <a:latin typeface="Verdana"/>
                <a:cs typeface="Verdana"/>
              </a:rPr>
              <a:t>An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organisation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with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1,000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employees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and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an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attrition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rate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of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10%</a:t>
            </a:r>
            <a:r>
              <a:rPr sz="900" spc="-20" dirty="0">
                <a:latin typeface="Verdana"/>
                <a:cs typeface="Verdana"/>
              </a:rPr>
              <a:t> will 	</a:t>
            </a:r>
            <a:r>
              <a:rPr sz="900" spc="-30" dirty="0">
                <a:latin typeface="Verdana"/>
                <a:cs typeface="Verdana"/>
              </a:rPr>
              <a:t>end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up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spending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S1.5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million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in</a:t>
            </a:r>
            <a:r>
              <a:rPr sz="900" spc="-30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costs.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A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10%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reduction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in</a:t>
            </a:r>
            <a:r>
              <a:rPr sz="900" spc="-35" dirty="0">
                <a:latin typeface="Verdana"/>
                <a:cs typeface="Verdana"/>
              </a:rPr>
              <a:t> attrition </a:t>
            </a:r>
            <a:r>
              <a:rPr sz="900" spc="-25" dirty="0">
                <a:latin typeface="Verdana"/>
                <a:cs typeface="Verdana"/>
              </a:rPr>
              <a:t>due 	</a:t>
            </a:r>
            <a:r>
              <a:rPr sz="900" dirty="0">
                <a:latin typeface="Verdana"/>
                <a:cs typeface="Verdana"/>
              </a:rPr>
              <a:t>to</a:t>
            </a:r>
            <a:r>
              <a:rPr sz="900" spc="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advanced</a:t>
            </a:r>
            <a:r>
              <a:rPr sz="900" spc="4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insights</a:t>
            </a:r>
            <a:r>
              <a:rPr sz="900" spc="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from</a:t>
            </a:r>
            <a:r>
              <a:rPr sz="900" spc="30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analytics</a:t>
            </a:r>
            <a:r>
              <a:rPr sz="900" spc="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will</a:t>
            </a:r>
            <a:r>
              <a:rPr sz="900" spc="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lead</a:t>
            </a:r>
            <a:r>
              <a:rPr sz="900" spc="4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to</a:t>
            </a:r>
            <a:r>
              <a:rPr sz="900" spc="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S150,000</a:t>
            </a:r>
            <a:r>
              <a:rPr sz="900" spc="3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in</a:t>
            </a:r>
            <a:r>
              <a:rPr sz="900" spc="35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savings 	</a:t>
            </a:r>
            <a:r>
              <a:rPr sz="900" spc="-40" dirty="0">
                <a:latin typeface="Verdana"/>
                <a:cs typeface="Verdana"/>
              </a:rPr>
              <a:t>each</a:t>
            </a:r>
            <a:r>
              <a:rPr sz="900" spc="-65" dirty="0">
                <a:latin typeface="Verdana"/>
                <a:cs typeface="Verdana"/>
              </a:rPr>
              <a:t> </a:t>
            </a:r>
            <a:r>
              <a:rPr sz="900" spc="-75" dirty="0">
                <a:latin typeface="Verdana"/>
                <a:cs typeface="Verdana"/>
              </a:rPr>
              <a:t>year</a:t>
            </a:r>
            <a:r>
              <a:rPr sz="900" spc="-6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for</a:t>
            </a:r>
            <a:r>
              <a:rPr sz="900" spc="-6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the</a:t>
            </a:r>
            <a:r>
              <a:rPr sz="900" spc="-5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organisation.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1664" y="952130"/>
            <a:ext cx="4362450" cy="3748404"/>
          </a:xfrm>
          <a:prstGeom prst="rect">
            <a:avLst/>
          </a:prstGeom>
          <a:ln w="25400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62560" marR="339725" indent="-125730" algn="just">
              <a:lnSpc>
                <a:spcPct val="120000"/>
              </a:lnSpc>
              <a:buSzPct val="88888"/>
              <a:buFont typeface="Lucida Sans Unicode"/>
              <a:buChar char="□"/>
              <a:tabLst>
                <a:tab pos="163830" algn="l"/>
              </a:tabLst>
            </a:pPr>
            <a:r>
              <a:rPr sz="900" spc="-30" dirty="0">
                <a:latin typeface="Verdana"/>
                <a:cs typeface="Verdana"/>
              </a:rPr>
              <a:t>Track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the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company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expenses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across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departments,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expense-</a:t>
            </a:r>
            <a:r>
              <a:rPr sz="900" spc="-25" dirty="0">
                <a:latin typeface="Verdana"/>
                <a:cs typeface="Verdana"/>
              </a:rPr>
              <a:t>type,</a:t>
            </a:r>
            <a:r>
              <a:rPr sz="900" dirty="0">
                <a:latin typeface="Verdana"/>
                <a:cs typeface="Verdana"/>
              </a:rPr>
              <a:t> &amp;</a:t>
            </a:r>
            <a:r>
              <a:rPr sz="900" spc="-10" dirty="0">
                <a:latin typeface="Verdana"/>
                <a:cs typeface="Verdana"/>
              </a:rPr>
              <a:t> </a:t>
            </a:r>
            <a:r>
              <a:rPr sz="900" spc="-25" dirty="0">
                <a:latin typeface="Verdana"/>
                <a:cs typeface="Verdana"/>
              </a:rPr>
              <a:t>at 	</a:t>
            </a:r>
            <a:r>
              <a:rPr sz="900" spc="-35" dirty="0">
                <a:latin typeface="Verdana"/>
                <a:cs typeface="Verdana"/>
              </a:rPr>
              <a:t>the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individual </a:t>
            </a:r>
            <a:r>
              <a:rPr sz="900" spc="-10" dirty="0">
                <a:latin typeface="Verdana"/>
                <a:cs typeface="Verdana"/>
              </a:rPr>
              <a:t>employee</a:t>
            </a:r>
            <a:endParaRPr sz="900" dirty="0">
              <a:latin typeface="Verdana"/>
              <a:cs typeface="Verdana"/>
            </a:endParaRPr>
          </a:p>
          <a:p>
            <a:pPr marL="162560" marR="339725" indent="-125730" algn="just">
              <a:lnSpc>
                <a:spcPct val="120000"/>
              </a:lnSpc>
              <a:spcBef>
                <a:spcPts val="815"/>
              </a:spcBef>
              <a:buSzPct val="88888"/>
              <a:buFont typeface="Lucida Sans Unicode"/>
              <a:buChar char="□"/>
              <a:tabLst>
                <a:tab pos="163830" algn="l"/>
              </a:tabLst>
            </a:pPr>
            <a:r>
              <a:rPr sz="900" spc="-20" dirty="0">
                <a:latin typeface="Verdana"/>
                <a:cs typeface="Verdana"/>
              </a:rPr>
              <a:t>Analyse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the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data</a:t>
            </a:r>
            <a:r>
              <a:rPr sz="900" spc="5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for</a:t>
            </a:r>
            <a:r>
              <a:rPr sz="900" spc="5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insights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&amp;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draft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policies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to</a:t>
            </a:r>
            <a:r>
              <a:rPr sz="900" spc="5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reduce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the</a:t>
            </a:r>
            <a:r>
              <a:rPr sz="900" spc="6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overall 	</a:t>
            </a:r>
            <a:r>
              <a:rPr sz="900" spc="-55" dirty="0">
                <a:latin typeface="Verdana"/>
                <a:cs typeface="Verdana"/>
              </a:rPr>
              <a:t>expense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125" dirty="0">
                <a:latin typeface="Verdana"/>
                <a:cs typeface="Verdana"/>
              </a:rPr>
              <a:t>by</a:t>
            </a:r>
            <a:r>
              <a:rPr sz="900" spc="45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combining</a:t>
            </a:r>
            <a:r>
              <a:rPr sz="900" spc="5" dirty="0">
                <a:latin typeface="Verdana"/>
                <a:cs typeface="Verdana"/>
              </a:rPr>
              <a:t> </a:t>
            </a:r>
            <a:r>
              <a:rPr sz="900" spc="-45" dirty="0">
                <a:latin typeface="Verdana"/>
                <a:cs typeface="Verdana"/>
              </a:rPr>
              <a:t>the</a:t>
            </a:r>
            <a:r>
              <a:rPr sz="900" spc="1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appropriate</a:t>
            </a:r>
            <a:r>
              <a:rPr sz="900" spc="10" dirty="0">
                <a:latin typeface="Verdana"/>
                <a:cs typeface="Verdana"/>
              </a:rPr>
              <a:t> </a:t>
            </a:r>
            <a:r>
              <a:rPr sz="900" spc="-55" dirty="0">
                <a:latin typeface="Verdana"/>
                <a:cs typeface="Verdana"/>
              </a:rPr>
              <a:t>expense</a:t>
            </a:r>
            <a:r>
              <a:rPr sz="900" spc="15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type</a:t>
            </a:r>
            <a:r>
              <a:rPr sz="900" spc="10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into</a:t>
            </a:r>
            <a:r>
              <a:rPr sz="900" spc="5" dirty="0">
                <a:latin typeface="Verdana"/>
                <a:cs typeface="Verdana"/>
              </a:rPr>
              <a:t> </a:t>
            </a:r>
            <a:r>
              <a:rPr sz="900" spc="-60" dirty="0">
                <a:latin typeface="Verdana"/>
                <a:cs typeface="Verdana"/>
              </a:rPr>
              <a:t>groups</a:t>
            </a:r>
            <a:r>
              <a:rPr sz="900" spc="10" dirty="0">
                <a:latin typeface="Verdana"/>
                <a:cs typeface="Verdana"/>
              </a:rPr>
              <a:t> </a:t>
            </a:r>
            <a:r>
              <a:rPr sz="900" spc="-75" dirty="0">
                <a:latin typeface="Verdana"/>
                <a:cs typeface="Verdana"/>
              </a:rPr>
              <a:t>or</a:t>
            </a:r>
            <a:r>
              <a:rPr sz="900" spc="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save 	</a:t>
            </a:r>
            <a:r>
              <a:rPr sz="900" spc="-60" dirty="0">
                <a:latin typeface="Verdana"/>
                <a:cs typeface="Verdana"/>
              </a:rPr>
              <a:t>unnecessary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avoidable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future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50" dirty="0">
                <a:latin typeface="Verdana"/>
                <a:cs typeface="Verdana"/>
              </a:rPr>
              <a:t>expenses</a:t>
            </a:r>
            <a:r>
              <a:rPr sz="900" spc="-20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accordingly</a:t>
            </a:r>
            <a:endParaRPr sz="9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088" y="4885944"/>
            <a:ext cx="1027176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5616" y="463295"/>
            <a:ext cx="1158240" cy="2560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03064" y="0"/>
            <a:ext cx="4441190" cy="5096510"/>
            <a:chOff x="4703064" y="0"/>
            <a:chExt cx="4441190" cy="509651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088" y="4383023"/>
              <a:ext cx="3105912" cy="640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3064" y="0"/>
              <a:ext cx="4114799" cy="509625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6037" y="392683"/>
            <a:ext cx="2867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Analytics</a:t>
            </a:r>
            <a:r>
              <a:rPr spc="-100" dirty="0"/>
              <a:t> </a:t>
            </a:r>
            <a:r>
              <a:rPr spc="-45" dirty="0"/>
              <a:t>Extension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4640" y="798576"/>
            <a:ext cx="1443990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14"/>
              </a:lnSpc>
              <a:spcBef>
                <a:spcPts val="100"/>
              </a:spcBef>
            </a:pPr>
            <a:r>
              <a:rPr sz="1700" spc="-90" dirty="0">
                <a:solidFill>
                  <a:srgbClr val="26569A"/>
                </a:solidFill>
                <a:latin typeface="Verdana"/>
                <a:cs typeface="Verdana"/>
              </a:rPr>
              <a:t>Integrate </a:t>
            </a:r>
            <a:r>
              <a:rPr sz="1700" spc="-20" dirty="0">
                <a:solidFill>
                  <a:srgbClr val="26569A"/>
                </a:solidFill>
                <a:latin typeface="Verdana"/>
                <a:cs typeface="Verdana"/>
              </a:rPr>
              <a:t>with</a:t>
            </a:r>
            <a:endParaRPr sz="1700" dirty="0">
              <a:latin typeface="Verdana"/>
              <a:cs typeface="Verdana"/>
            </a:endParaRPr>
          </a:p>
          <a:p>
            <a:pPr marL="297815" indent="-285115">
              <a:lnSpc>
                <a:spcPts val="2014"/>
              </a:lnSpc>
              <a:buFont typeface="Arial MT"/>
              <a:buChar char="•"/>
              <a:tabLst>
                <a:tab pos="297815" algn="l"/>
              </a:tabLst>
            </a:pPr>
            <a:r>
              <a:rPr sz="1700" spc="-50" dirty="0">
                <a:solidFill>
                  <a:srgbClr val="26569A"/>
                </a:solidFill>
                <a:latin typeface="Verdana"/>
                <a:cs typeface="Verdana"/>
              </a:rPr>
              <a:t>R</a:t>
            </a:r>
            <a:endParaRPr sz="1700" dirty="0">
              <a:latin typeface="Verdana"/>
              <a:cs typeface="Verdana"/>
            </a:endParaRPr>
          </a:p>
          <a:p>
            <a:pPr marL="297815" indent="-285115">
              <a:lnSpc>
                <a:spcPts val="203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</a:tabLst>
            </a:pP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Python</a:t>
            </a:r>
            <a:endParaRPr sz="1700" dirty="0">
              <a:latin typeface="Verdana"/>
              <a:cs typeface="Verdana"/>
            </a:endParaRPr>
          </a:p>
          <a:p>
            <a:pPr marL="297815" indent="-285115">
              <a:lnSpc>
                <a:spcPts val="2030"/>
              </a:lnSpc>
              <a:buFont typeface="Arial MT"/>
              <a:buChar char="•"/>
              <a:tabLst>
                <a:tab pos="297815" algn="l"/>
              </a:tabLst>
            </a:pP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MATLAB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218" y="2620772"/>
            <a:ext cx="5290820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26569A"/>
                </a:solidFill>
                <a:latin typeface="Tahoma"/>
                <a:cs typeface="Tahoma"/>
              </a:rPr>
              <a:t>Integrate</a:t>
            </a:r>
            <a:r>
              <a:rPr sz="2400" b="1" spc="-40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6569A"/>
                </a:solidFill>
                <a:latin typeface="Tahoma"/>
                <a:cs typeface="Tahoma"/>
              </a:rPr>
              <a:t>Einstein</a:t>
            </a:r>
            <a:r>
              <a:rPr sz="2400" b="1" spc="-2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2400" b="1" spc="-90" dirty="0">
                <a:solidFill>
                  <a:srgbClr val="26569A"/>
                </a:solidFill>
                <a:latin typeface="Tahoma"/>
                <a:cs typeface="Tahoma"/>
              </a:rPr>
              <a:t>Discovery</a:t>
            </a:r>
            <a:r>
              <a:rPr sz="2400" b="1" spc="-3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26569A"/>
                </a:solidFill>
                <a:latin typeface="Tahoma"/>
                <a:cs typeface="Tahoma"/>
              </a:rPr>
              <a:t>Models</a:t>
            </a:r>
            <a:endParaRPr sz="2400" dirty="0">
              <a:latin typeface="Tahoma"/>
              <a:cs typeface="Tahoma"/>
            </a:endParaRPr>
          </a:p>
          <a:p>
            <a:pPr marL="270510" marR="659130">
              <a:lnSpc>
                <a:spcPct val="103499"/>
              </a:lnSpc>
              <a:spcBef>
                <a:spcPts val="2260"/>
              </a:spcBef>
            </a:pPr>
            <a:r>
              <a:rPr sz="1700" spc="-75" dirty="0">
                <a:solidFill>
                  <a:srgbClr val="26569A"/>
                </a:solidFill>
                <a:latin typeface="Verdana"/>
                <a:cs typeface="Verdana"/>
              </a:rPr>
              <a:t>AI</a:t>
            </a:r>
            <a:r>
              <a:rPr sz="17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55" dirty="0">
                <a:solidFill>
                  <a:srgbClr val="26569A"/>
                </a:solidFill>
                <a:latin typeface="Verdana"/>
                <a:cs typeface="Verdana"/>
              </a:rPr>
              <a:t>Powered</a:t>
            </a:r>
            <a:r>
              <a:rPr sz="1700" spc="-13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100" dirty="0">
                <a:solidFill>
                  <a:srgbClr val="26569A"/>
                </a:solidFill>
                <a:latin typeface="Verdana"/>
                <a:cs typeface="Verdana"/>
              </a:rPr>
              <a:t>Data</a:t>
            </a:r>
            <a:r>
              <a:rPr sz="1700" spc="-12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65" dirty="0">
                <a:solidFill>
                  <a:srgbClr val="26569A"/>
                </a:solidFill>
                <a:latin typeface="Verdana"/>
                <a:cs typeface="Verdana"/>
              </a:rPr>
              <a:t>Exploration</a:t>
            </a:r>
            <a:r>
              <a:rPr sz="17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130" dirty="0">
                <a:solidFill>
                  <a:srgbClr val="26569A"/>
                </a:solidFill>
                <a:latin typeface="Verdana"/>
                <a:cs typeface="Verdana"/>
              </a:rPr>
              <a:t>/</a:t>
            </a:r>
            <a:r>
              <a:rPr sz="1700" spc="-114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100" dirty="0">
                <a:solidFill>
                  <a:srgbClr val="26569A"/>
                </a:solidFill>
                <a:latin typeface="Verdana"/>
                <a:cs typeface="Verdana"/>
              </a:rPr>
              <a:t>Data</a:t>
            </a:r>
            <a:r>
              <a:rPr sz="1700" spc="-13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Mining </a:t>
            </a:r>
            <a:r>
              <a:rPr sz="1700" dirty="0">
                <a:solidFill>
                  <a:srgbClr val="26569A"/>
                </a:solidFill>
                <a:latin typeface="Verdana"/>
                <a:cs typeface="Verdana"/>
              </a:rPr>
              <a:t>Model</a:t>
            </a:r>
            <a:r>
              <a:rPr sz="1700" spc="-15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Building</a:t>
            </a:r>
            <a:endParaRPr sz="1700" dirty="0">
              <a:latin typeface="Verdana"/>
              <a:cs typeface="Verdana"/>
            </a:endParaRPr>
          </a:p>
          <a:p>
            <a:pPr marL="270510">
              <a:lnSpc>
                <a:spcPts val="1989"/>
              </a:lnSpc>
            </a:pPr>
            <a:r>
              <a:rPr sz="1700" spc="-70" dirty="0">
                <a:solidFill>
                  <a:srgbClr val="26569A"/>
                </a:solidFill>
                <a:latin typeface="Verdana"/>
                <a:cs typeface="Verdana"/>
              </a:rPr>
              <a:t>Predictive </a:t>
            </a: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Analytics</a:t>
            </a:r>
            <a:endParaRPr sz="1700" dirty="0">
              <a:latin typeface="Verdana"/>
              <a:cs typeface="Verdana"/>
            </a:endParaRPr>
          </a:p>
          <a:p>
            <a:pPr marL="270510">
              <a:lnSpc>
                <a:spcPct val="100000"/>
              </a:lnSpc>
              <a:spcBef>
                <a:spcPts val="70"/>
              </a:spcBef>
            </a:pPr>
            <a:r>
              <a:rPr sz="1700" spc="-75" dirty="0">
                <a:solidFill>
                  <a:srgbClr val="26569A"/>
                </a:solidFill>
                <a:latin typeface="Verdana"/>
                <a:cs typeface="Verdana"/>
              </a:rPr>
              <a:t>Prescriptive</a:t>
            </a:r>
            <a:r>
              <a:rPr sz="1700" spc="-9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26569A"/>
                </a:solidFill>
                <a:latin typeface="Verdana"/>
                <a:cs typeface="Verdana"/>
              </a:rPr>
              <a:t>Analytics</a:t>
            </a: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5616" y="463295"/>
            <a:ext cx="1158240" cy="256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8088" y="4383023"/>
            <a:ext cx="3105912" cy="640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5"/>
              </a:lnSpc>
              <a:spcBef>
                <a:spcPts val="100"/>
              </a:spcBef>
            </a:pPr>
            <a:r>
              <a:rPr spc="-20" dirty="0"/>
              <a:t>Embedded</a:t>
            </a:r>
            <a:r>
              <a:rPr spc="-110" dirty="0"/>
              <a:t> </a:t>
            </a:r>
            <a:r>
              <a:rPr spc="-10" dirty="0"/>
              <a:t>Analytics</a:t>
            </a:r>
          </a:p>
          <a:p>
            <a:pPr marL="12700">
              <a:lnSpc>
                <a:spcPts val="2795"/>
              </a:lnSpc>
            </a:pPr>
            <a:r>
              <a:rPr spc="-65" dirty="0"/>
              <a:t>Data</a:t>
            </a:r>
            <a:r>
              <a:rPr spc="-110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spc="-105" dirty="0"/>
              <a:t>Insights</a:t>
            </a:r>
            <a:r>
              <a:rPr spc="-70" dirty="0"/>
              <a:t> </a:t>
            </a:r>
            <a:r>
              <a:rPr spc="-20" dirty="0"/>
              <a:t>for</a:t>
            </a:r>
            <a:r>
              <a:rPr spc="-100" dirty="0"/>
              <a:t> </a:t>
            </a:r>
            <a:r>
              <a:rPr spc="-80" dirty="0"/>
              <a:t>External</a:t>
            </a:r>
            <a:r>
              <a:rPr spc="-95" dirty="0"/>
              <a:t> </a:t>
            </a:r>
            <a:r>
              <a:rPr spc="-30" dirty="0"/>
              <a:t>Stakeholders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037" y="1049019"/>
            <a:ext cx="8159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26569A"/>
                </a:solidFill>
                <a:latin typeface="Verdana"/>
                <a:cs typeface="Verdana"/>
              </a:rPr>
              <a:t>Data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and</a:t>
            </a:r>
            <a:r>
              <a:rPr sz="1600" spc="-12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26569A"/>
                </a:solidFill>
                <a:latin typeface="Verdana"/>
                <a:cs typeface="Verdana"/>
              </a:rPr>
              <a:t>analytics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26569A"/>
                </a:solidFill>
                <a:latin typeface="Verdana"/>
                <a:cs typeface="Verdana"/>
              </a:rPr>
              <a:t>integrated</a:t>
            </a:r>
            <a:r>
              <a:rPr sz="16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26569A"/>
                </a:solidFill>
                <a:latin typeface="Verdana"/>
                <a:cs typeface="Verdana"/>
              </a:rPr>
              <a:t>seamlessly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26569A"/>
                </a:solidFill>
                <a:latin typeface="Verdana"/>
                <a:cs typeface="Verdana"/>
              </a:rPr>
              <a:t>with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the</a:t>
            </a:r>
            <a:r>
              <a:rPr sz="1600" spc="-114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26569A"/>
                </a:solidFill>
                <a:latin typeface="Verdana"/>
                <a:cs typeface="Verdana"/>
              </a:rPr>
              <a:t>content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26569A"/>
                </a:solidFill>
                <a:latin typeface="Verdana"/>
                <a:cs typeface="Verdana"/>
              </a:rPr>
              <a:t>or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26569A"/>
                </a:solidFill>
                <a:latin typeface="Verdana"/>
                <a:cs typeface="Verdana"/>
              </a:rPr>
              <a:t>service</a:t>
            </a:r>
            <a:r>
              <a:rPr sz="1600" spc="-114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26569A"/>
                </a:solidFill>
                <a:latin typeface="Verdana"/>
                <a:cs typeface="Verdana"/>
              </a:rPr>
              <a:t>being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26569A"/>
                </a:solidFill>
                <a:latin typeface="Verdana"/>
                <a:cs typeface="Verdana"/>
              </a:rPr>
              <a:t>delivered</a:t>
            </a:r>
            <a:r>
              <a:rPr sz="16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26569A"/>
                </a:solidFill>
                <a:latin typeface="Verdana"/>
                <a:cs typeface="Verdana"/>
              </a:rPr>
              <a:t>to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the</a:t>
            </a:r>
            <a:r>
              <a:rPr sz="1600" spc="-14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26569A"/>
                </a:solidFill>
                <a:latin typeface="Verdana"/>
                <a:cs typeface="Verdana"/>
              </a:rPr>
              <a:t>end</a:t>
            </a:r>
            <a:r>
              <a:rPr sz="1600" spc="-14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26569A"/>
                </a:solidFill>
                <a:latin typeface="Verdana"/>
                <a:cs typeface="Verdana"/>
              </a:rPr>
              <a:t>user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0106" y="1451066"/>
            <a:ext cx="8869045" cy="3637279"/>
            <a:chOff x="280106" y="1451066"/>
            <a:chExt cx="8869045" cy="3637279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0" y="1584959"/>
              <a:ext cx="3700272" cy="3236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4868" y="1582178"/>
              <a:ext cx="3708400" cy="3243580"/>
            </a:xfrm>
            <a:custGeom>
              <a:avLst/>
              <a:gdLst/>
              <a:ahLst/>
              <a:cxnLst/>
              <a:rect l="l" t="t" r="r" b="b"/>
              <a:pathLst>
                <a:path w="3708400" h="3243579">
                  <a:moveTo>
                    <a:pt x="0" y="0"/>
                  </a:moveTo>
                  <a:lnTo>
                    <a:pt x="3708045" y="0"/>
                  </a:lnTo>
                  <a:lnTo>
                    <a:pt x="3708045" y="3243185"/>
                  </a:lnTo>
                  <a:lnTo>
                    <a:pt x="0" y="32431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1752" y="1459991"/>
              <a:ext cx="5032248" cy="28133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09529" y="1455829"/>
              <a:ext cx="5034915" cy="2820035"/>
            </a:xfrm>
            <a:custGeom>
              <a:avLst/>
              <a:gdLst/>
              <a:ahLst/>
              <a:cxnLst/>
              <a:rect l="l" t="t" r="r" b="b"/>
              <a:pathLst>
                <a:path w="5034915" h="2820035">
                  <a:moveTo>
                    <a:pt x="5034470" y="2819869"/>
                  </a:moveTo>
                  <a:lnTo>
                    <a:pt x="0" y="2819869"/>
                  </a:lnTo>
                  <a:lnTo>
                    <a:pt x="0" y="0"/>
                  </a:lnTo>
                  <a:lnTo>
                    <a:pt x="5034470" y="0"/>
                  </a:lnTo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2424" y="2505455"/>
              <a:ext cx="2581655" cy="25755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8622" y="2501935"/>
              <a:ext cx="2590165" cy="2581275"/>
            </a:xfrm>
            <a:custGeom>
              <a:avLst/>
              <a:gdLst/>
              <a:ahLst/>
              <a:cxnLst/>
              <a:rect l="l" t="t" r="r" b="b"/>
              <a:pathLst>
                <a:path w="2590165" h="2581275">
                  <a:moveTo>
                    <a:pt x="0" y="0"/>
                  </a:moveTo>
                  <a:lnTo>
                    <a:pt x="2590163" y="0"/>
                  </a:lnTo>
                  <a:lnTo>
                    <a:pt x="2590163" y="2581274"/>
                  </a:lnTo>
                  <a:lnTo>
                    <a:pt x="0" y="258127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1975"/>
            <a:chOff x="0" y="0"/>
            <a:chExt cx="9144000" cy="514197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1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1115567"/>
              <a:ext cx="1496568" cy="3139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2" y="844295"/>
              <a:ext cx="5337048" cy="38191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0040" y="2203703"/>
              <a:ext cx="1100327" cy="2377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7744" y="2136647"/>
              <a:ext cx="1258824" cy="24871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386" y="2208783"/>
            <a:ext cx="3953510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540"/>
              </a:lnSpc>
              <a:spcBef>
                <a:spcPts val="100"/>
              </a:spcBef>
            </a:pPr>
            <a:r>
              <a:rPr sz="3200" spc="-95" dirty="0">
                <a:solidFill>
                  <a:srgbClr val="27635D"/>
                </a:solidFill>
                <a:latin typeface="Verdana"/>
                <a:cs typeface="Verdana"/>
              </a:rPr>
              <a:t>“We</a:t>
            </a:r>
            <a:r>
              <a:rPr sz="3200" spc="-270" dirty="0">
                <a:solidFill>
                  <a:srgbClr val="27635D"/>
                </a:solidFill>
                <a:latin typeface="Verdana"/>
                <a:cs typeface="Verdana"/>
              </a:rPr>
              <a:t> </a:t>
            </a:r>
            <a:r>
              <a:rPr sz="3200" spc="-75" dirty="0">
                <a:solidFill>
                  <a:srgbClr val="27635D"/>
                </a:solidFill>
                <a:latin typeface="Verdana"/>
                <a:cs typeface="Verdana"/>
              </a:rPr>
              <a:t>help</a:t>
            </a:r>
            <a:r>
              <a:rPr sz="3200" spc="-280" dirty="0">
                <a:solidFill>
                  <a:srgbClr val="27635D"/>
                </a:solidFill>
                <a:latin typeface="Verdana"/>
                <a:cs typeface="Verdana"/>
              </a:rPr>
              <a:t> </a:t>
            </a:r>
            <a:r>
              <a:rPr sz="4900" b="1" spc="-10" dirty="0">
                <a:solidFill>
                  <a:srgbClr val="27635D"/>
                </a:solidFill>
                <a:latin typeface="Tahoma"/>
                <a:cs typeface="Tahoma"/>
              </a:rPr>
              <a:t>people</a:t>
            </a:r>
            <a:endParaRPr sz="4900" dirty="0">
              <a:latin typeface="Tahoma"/>
              <a:cs typeface="Tahoma"/>
            </a:endParaRPr>
          </a:p>
          <a:p>
            <a:pPr marL="100965">
              <a:lnSpc>
                <a:spcPts val="3500"/>
              </a:lnSpc>
            </a:pPr>
            <a:r>
              <a:rPr sz="3200" spc="-165" dirty="0">
                <a:solidFill>
                  <a:srgbClr val="27635D"/>
                </a:solidFill>
                <a:latin typeface="Verdana"/>
                <a:cs typeface="Verdana"/>
              </a:rPr>
              <a:t>see</a:t>
            </a:r>
            <a:r>
              <a:rPr sz="3200" spc="-285" dirty="0">
                <a:solidFill>
                  <a:srgbClr val="27635D"/>
                </a:solidFill>
                <a:latin typeface="Verdana"/>
                <a:cs typeface="Verdana"/>
              </a:rPr>
              <a:t> </a:t>
            </a:r>
            <a:r>
              <a:rPr sz="3200" spc="-100" dirty="0">
                <a:solidFill>
                  <a:srgbClr val="27635D"/>
                </a:solidFill>
                <a:latin typeface="Verdana"/>
                <a:cs typeface="Verdana"/>
              </a:rPr>
              <a:t>and</a:t>
            </a:r>
            <a:r>
              <a:rPr sz="3200" spc="-280" dirty="0">
                <a:solidFill>
                  <a:srgbClr val="27635D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27635D"/>
                </a:solidFill>
                <a:latin typeface="Verdana"/>
                <a:cs typeface="Verdana"/>
              </a:rPr>
              <a:t>understand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125" y="3214116"/>
            <a:ext cx="326453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0460">
              <a:lnSpc>
                <a:spcPct val="100000"/>
              </a:lnSpc>
              <a:spcBef>
                <a:spcPts val="100"/>
              </a:spcBef>
            </a:pPr>
            <a:r>
              <a:rPr sz="4400" b="1" spc="-10" dirty="0">
                <a:solidFill>
                  <a:srgbClr val="27635D"/>
                </a:solidFill>
                <a:latin typeface="Tahoma"/>
                <a:cs typeface="Tahoma"/>
              </a:rPr>
              <a:t>data</a:t>
            </a:r>
            <a:r>
              <a:rPr sz="3200" spc="-10" dirty="0">
                <a:solidFill>
                  <a:srgbClr val="27635D"/>
                </a:solidFill>
                <a:latin typeface="Verdana"/>
                <a:cs typeface="Verdana"/>
              </a:rPr>
              <a:t>”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ts val="1370"/>
              </a:lnSpc>
              <a:spcBef>
                <a:spcPts val="4950"/>
              </a:spcBef>
            </a:pPr>
            <a:r>
              <a:rPr sz="1200" spc="-60" dirty="0">
                <a:solidFill>
                  <a:srgbClr val="333333"/>
                </a:solidFill>
                <a:latin typeface="Verdana"/>
                <a:cs typeface="Verdana"/>
              </a:rPr>
              <a:t>Tableau</a:t>
            </a:r>
            <a:r>
              <a:rPr sz="1200" spc="-7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33333"/>
                </a:solidFill>
                <a:latin typeface="Verdana"/>
                <a:cs typeface="Verdana"/>
              </a:rPr>
              <a:t>was</a:t>
            </a:r>
            <a:r>
              <a:rPr sz="1200" spc="-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333333"/>
                </a:solidFill>
                <a:latin typeface="Verdana"/>
                <a:cs typeface="Verdana"/>
              </a:rPr>
              <a:t>founded</a:t>
            </a:r>
            <a:r>
              <a:rPr sz="1200" spc="-6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333333"/>
                </a:solidFill>
                <a:latin typeface="Verdana"/>
                <a:cs typeface="Verdana"/>
              </a:rPr>
              <a:t>in</a:t>
            </a:r>
            <a:r>
              <a:rPr sz="1200" spc="-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333333"/>
                </a:solidFill>
                <a:latin typeface="Tahoma"/>
                <a:cs typeface="Tahoma"/>
              </a:rPr>
              <a:t>2003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70"/>
              </a:lnSpc>
            </a:pPr>
            <a:r>
              <a:rPr sz="1200" b="1" spc="-30" dirty="0">
                <a:solidFill>
                  <a:srgbClr val="333333"/>
                </a:solidFill>
                <a:latin typeface="Tahoma"/>
                <a:cs typeface="Tahoma"/>
              </a:rPr>
              <a:t>Tableau</a:t>
            </a:r>
            <a:r>
              <a:rPr sz="1200" b="1" spc="-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35" dirty="0">
                <a:solidFill>
                  <a:srgbClr val="333333"/>
                </a:solidFill>
                <a:latin typeface="Tahoma"/>
                <a:cs typeface="Tahoma"/>
              </a:rPr>
              <a:t>is </a:t>
            </a:r>
            <a:r>
              <a:rPr sz="1200" b="1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200" b="1" spc="-3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40" dirty="0">
                <a:solidFill>
                  <a:srgbClr val="333333"/>
                </a:solidFill>
                <a:latin typeface="Tahoma"/>
                <a:cs typeface="Tahoma"/>
              </a:rPr>
              <a:t>Salesforce</a:t>
            </a:r>
            <a:r>
              <a:rPr sz="1200" b="1" spc="-3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333333"/>
                </a:solidFill>
                <a:latin typeface="Tahoma"/>
                <a:cs typeface="Tahoma"/>
              </a:rPr>
              <a:t>Company</a:t>
            </a:r>
            <a:r>
              <a:rPr sz="1200" b="1" spc="-4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25" dirty="0">
                <a:solidFill>
                  <a:srgbClr val="333333"/>
                </a:solidFill>
                <a:latin typeface="Tahoma"/>
                <a:cs typeface="Tahoma"/>
              </a:rPr>
              <a:t>since</a:t>
            </a:r>
            <a:r>
              <a:rPr sz="1200" b="1" spc="-3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333333"/>
                </a:solidFill>
                <a:latin typeface="Tahoma"/>
                <a:cs typeface="Tahoma"/>
              </a:rPr>
              <a:t>2019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368" y="765048"/>
            <a:ext cx="1993392" cy="877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950" y="88391"/>
            <a:ext cx="46570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0"/>
              </a:spcBef>
            </a:pPr>
            <a:r>
              <a:rPr sz="4100" b="1" spc="-90" dirty="0">
                <a:solidFill>
                  <a:srgbClr val="26569A"/>
                </a:solidFill>
                <a:latin typeface="Tahoma"/>
                <a:cs typeface="Tahoma"/>
              </a:rPr>
              <a:t>What</a:t>
            </a:r>
            <a:r>
              <a:rPr sz="4100" b="1" spc="-210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4100" b="1" spc="-140" dirty="0">
                <a:solidFill>
                  <a:srgbClr val="26569A"/>
                </a:solidFill>
                <a:latin typeface="Tahoma"/>
                <a:cs typeface="Tahoma"/>
              </a:rPr>
              <a:t>is</a:t>
            </a:r>
            <a:r>
              <a:rPr sz="4100" b="1" spc="-160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4100" b="1" spc="-80" dirty="0">
                <a:solidFill>
                  <a:srgbClr val="26569A"/>
                </a:solidFill>
                <a:latin typeface="Tahoma"/>
                <a:cs typeface="Tahoma"/>
              </a:rPr>
              <a:t>Tableau</a:t>
            </a:r>
            <a:r>
              <a:rPr sz="4100" b="1" spc="-18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4100" b="1" spc="-50" dirty="0">
                <a:solidFill>
                  <a:srgbClr val="26569A"/>
                </a:solidFill>
                <a:latin typeface="Tahoma"/>
                <a:cs typeface="Tahoma"/>
              </a:rPr>
              <a:t>?</a:t>
            </a:r>
            <a:endParaRPr sz="4100" dirty="0">
              <a:latin typeface="Tahoma"/>
              <a:cs typeface="Tahoma"/>
            </a:endParaRPr>
          </a:p>
          <a:p>
            <a:pPr marL="291465" indent="-278765">
              <a:lnSpc>
                <a:spcPts val="2390"/>
              </a:lnSpc>
              <a:spcBef>
                <a:spcPts val="2820"/>
              </a:spcBef>
              <a:buChar char="•"/>
              <a:tabLst>
                <a:tab pos="291465" algn="l"/>
              </a:tabLst>
            </a:pPr>
            <a:r>
              <a:rPr sz="1800" spc="-25" dirty="0">
                <a:latin typeface="Verdana"/>
                <a:cs typeface="Verdana"/>
              </a:rPr>
              <a:t>Modern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2000" b="1" spc="-135" dirty="0">
                <a:latin typeface="Tahoma"/>
                <a:cs typeface="Tahoma"/>
              </a:rPr>
              <a:t>BI&amp;A</a:t>
            </a:r>
            <a:r>
              <a:rPr sz="2000" b="1" spc="-90" dirty="0">
                <a:latin typeface="Tahoma"/>
                <a:cs typeface="Tahoma"/>
              </a:rPr>
              <a:t> </a:t>
            </a:r>
            <a:r>
              <a:rPr sz="1800" spc="-10" dirty="0">
                <a:latin typeface="Verdana"/>
                <a:cs typeface="Verdana"/>
              </a:rPr>
              <a:t>Platform</a:t>
            </a:r>
            <a:endParaRPr sz="1800" dirty="0">
              <a:latin typeface="Verdana"/>
              <a:cs typeface="Verdana"/>
            </a:endParaRPr>
          </a:p>
          <a:p>
            <a:pPr marL="291465" indent="-278765">
              <a:lnSpc>
                <a:spcPts val="2130"/>
              </a:lnSpc>
              <a:buChar char="•"/>
              <a:tabLst>
                <a:tab pos="291465" algn="l"/>
              </a:tabLst>
            </a:pPr>
            <a:r>
              <a:rPr sz="1800" spc="-55" dirty="0">
                <a:latin typeface="Verdana"/>
                <a:cs typeface="Verdana"/>
              </a:rPr>
              <a:t>Powerful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and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Intuitive</a:t>
            </a:r>
            <a:endParaRPr sz="1800" dirty="0">
              <a:latin typeface="Verdana"/>
              <a:cs typeface="Verdana"/>
            </a:endParaRPr>
          </a:p>
          <a:p>
            <a:pPr marL="291465" indent="-278765">
              <a:lnSpc>
                <a:spcPts val="2135"/>
              </a:lnSpc>
              <a:buChar char="•"/>
              <a:tabLst>
                <a:tab pos="291465" algn="l"/>
              </a:tabLst>
            </a:pPr>
            <a:r>
              <a:rPr sz="1800" spc="-80" dirty="0">
                <a:latin typeface="Verdana"/>
                <a:cs typeface="Verdana"/>
              </a:rPr>
              <a:t>Designed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for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Self</a:t>
            </a:r>
            <a:r>
              <a:rPr sz="1800" spc="-120" dirty="0">
                <a:latin typeface="Verdana"/>
                <a:cs typeface="Verdana"/>
              </a:rPr>
              <a:t> Service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Analytics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90231" y="179831"/>
            <a:ext cx="1255776" cy="2621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939" y="1374140"/>
            <a:ext cx="5762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205CA0"/>
                </a:solidFill>
                <a:latin typeface="Arial"/>
                <a:cs typeface="Arial"/>
              </a:rPr>
              <a:t>TABLEAU</a:t>
            </a:r>
            <a:r>
              <a:rPr sz="3000" spc="-100" dirty="0">
                <a:solidFill>
                  <a:srgbClr val="205CA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205CA0"/>
                </a:solidFill>
                <a:latin typeface="Arial"/>
                <a:cs typeface="Arial"/>
              </a:rPr>
              <a:t>LICENSING</a:t>
            </a:r>
            <a:r>
              <a:rPr sz="3000" spc="-90" dirty="0">
                <a:solidFill>
                  <a:srgbClr val="205CA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205CA0"/>
                </a:solidFill>
                <a:latin typeface="Arial"/>
                <a:cs typeface="Arial"/>
              </a:rPr>
              <a:t>MODELS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690" y="2183892"/>
            <a:ext cx="545528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3200" dirty="0">
                <a:latin typeface="Arial MT"/>
                <a:cs typeface="Arial MT"/>
              </a:rPr>
              <a:t>Roles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Based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Offering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[RBO]</a:t>
            </a:r>
            <a:endParaRPr sz="3200" dirty="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spcBef>
                <a:spcPts val="45"/>
              </a:spcBef>
              <a:buChar char="•"/>
              <a:tabLst>
                <a:tab pos="297815" algn="l"/>
                <a:tab pos="4335145" algn="l"/>
              </a:tabLst>
            </a:pPr>
            <a:r>
              <a:rPr sz="3200" dirty="0">
                <a:latin typeface="Arial MT"/>
                <a:cs typeface="Arial MT"/>
              </a:rPr>
              <a:t>Core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Based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Offering</a:t>
            </a:r>
            <a:r>
              <a:rPr sz="3200" dirty="0">
                <a:latin typeface="Arial MT"/>
                <a:cs typeface="Arial MT"/>
              </a:rPr>
              <a:t>	</a:t>
            </a:r>
            <a:r>
              <a:rPr sz="3200" spc="-10" dirty="0">
                <a:latin typeface="Arial MT"/>
                <a:cs typeface="Arial MT"/>
              </a:rPr>
              <a:t>[CBO]</a:t>
            </a:r>
            <a:endParaRPr sz="32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11" y="27432"/>
            <a:ext cx="304800" cy="307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" y="4043172"/>
            <a:ext cx="8699500" cy="1099185"/>
            <a:chOff x="225552" y="4043172"/>
            <a:chExt cx="8699500" cy="109918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4169663"/>
              <a:ext cx="8698992" cy="972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2423" y="4043172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C8E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423" y="4569798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D5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2046" y="1372512"/>
            <a:ext cx="479425" cy="20358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b="1" spc="-10" dirty="0">
                <a:latin typeface="Arial"/>
                <a:cs typeface="Arial"/>
              </a:rPr>
              <a:t>CREATOR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81165" y="1044115"/>
            <a:ext cx="1889125" cy="2407285"/>
            <a:chOff x="1081165" y="1044115"/>
            <a:chExt cx="1889125" cy="2407285"/>
          </a:xfrm>
        </p:grpSpPr>
        <p:sp>
          <p:nvSpPr>
            <p:cNvPr id="8" name="object 8"/>
            <p:cNvSpPr/>
            <p:nvPr/>
          </p:nvSpPr>
          <p:spPr>
            <a:xfrm>
              <a:off x="1093865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1863500" y="0"/>
                  </a:moveTo>
                  <a:lnTo>
                    <a:pt x="0" y="0"/>
                  </a:lnTo>
                  <a:lnTo>
                    <a:pt x="0" y="2381257"/>
                  </a:lnTo>
                  <a:lnTo>
                    <a:pt x="1863500" y="2381257"/>
                  </a:lnTo>
                  <a:lnTo>
                    <a:pt x="1863500" y="0"/>
                  </a:lnTo>
                  <a:close/>
                </a:path>
              </a:pathLst>
            </a:custGeom>
            <a:solidFill>
              <a:srgbClr val="7F2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3865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0" y="0"/>
                  </a:moveTo>
                  <a:lnTo>
                    <a:pt x="1863500" y="0"/>
                  </a:lnTo>
                  <a:lnTo>
                    <a:pt x="1863500" y="2381258"/>
                  </a:lnTo>
                  <a:lnTo>
                    <a:pt x="0" y="2381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52265" y="1359915"/>
            <a:ext cx="169989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000" dirty="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PREP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BUILDER</a:t>
            </a:r>
            <a:endParaRPr sz="1000" dirty="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SERVER/CLOUD</a:t>
            </a:r>
            <a:endParaRPr sz="1000" dirty="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1951" y="564339"/>
            <a:ext cx="774065" cy="774065"/>
            <a:chOff x="661951" y="564339"/>
            <a:chExt cx="774065" cy="7740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" y="576071"/>
              <a:ext cx="749808" cy="7498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4651" y="577039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5" h="748665">
                  <a:moveTo>
                    <a:pt x="0" y="0"/>
                  </a:moveTo>
                  <a:lnTo>
                    <a:pt x="748234" y="0"/>
                  </a:lnTo>
                  <a:lnTo>
                    <a:pt x="748234" y="748234"/>
                  </a:lnTo>
                  <a:lnTo>
                    <a:pt x="0" y="74823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59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15486" y="1375508"/>
            <a:ext cx="479425" cy="19691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b="1" spc="-10" dirty="0">
                <a:latin typeface="Arial"/>
                <a:cs typeface="Arial"/>
              </a:rPr>
              <a:t>EXPLORE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2688" y="1385959"/>
            <a:ext cx="454025" cy="294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>
              <a:lnSpc>
                <a:spcPts val="3535"/>
              </a:lnSpc>
            </a:pPr>
            <a:r>
              <a:rPr sz="3200" b="1" spc="-5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14607" y="1044115"/>
            <a:ext cx="1889125" cy="2407285"/>
            <a:chOff x="3814607" y="1044115"/>
            <a:chExt cx="1889125" cy="2407285"/>
          </a:xfrm>
        </p:grpSpPr>
        <p:sp>
          <p:nvSpPr>
            <p:cNvPr id="17" name="object 17"/>
            <p:cNvSpPr/>
            <p:nvPr/>
          </p:nvSpPr>
          <p:spPr>
            <a:xfrm>
              <a:off x="3827307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1863500" y="0"/>
                  </a:moveTo>
                  <a:lnTo>
                    <a:pt x="0" y="0"/>
                  </a:lnTo>
                  <a:lnTo>
                    <a:pt x="0" y="2381257"/>
                  </a:lnTo>
                  <a:lnTo>
                    <a:pt x="1863500" y="2381257"/>
                  </a:lnTo>
                  <a:lnTo>
                    <a:pt x="1863500" y="0"/>
                  </a:lnTo>
                  <a:close/>
                </a:path>
              </a:pathLst>
            </a:custGeom>
            <a:solidFill>
              <a:srgbClr val="6323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27307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0" y="0"/>
                  </a:moveTo>
                  <a:lnTo>
                    <a:pt x="1863500" y="0"/>
                  </a:lnTo>
                  <a:lnTo>
                    <a:pt x="1863500" y="2381258"/>
                  </a:lnTo>
                  <a:lnTo>
                    <a:pt x="0" y="2381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5708" y="1359915"/>
            <a:ext cx="16998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SERVER/CLOUD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40490" y="550280"/>
            <a:ext cx="774065" cy="774065"/>
            <a:chOff x="3440490" y="550280"/>
            <a:chExt cx="774065" cy="77406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0335" y="560832"/>
              <a:ext cx="752856" cy="7528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3190" y="562980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4" h="748665">
                  <a:moveTo>
                    <a:pt x="0" y="0"/>
                  </a:moveTo>
                  <a:lnTo>
                    <a:pt x="748234" y="0"/>
                  </a:lnTo>
                  <a:lnTo>
                    <a:pt x="748234" y="748234"/>
                  </a:lnTo>
                  <a:lnTo>
                    <a:pt x="0" y="74823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48930" y="1375770"/>
            <a:ext cx="479425" cy="1630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b="1" spc="-10" dirty="0">
                <a:latin typeface="Arial"/>
                <a:cs typeface="Arial"/>
              </a:rPr>
              <a:t>VIEWER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48049" y="1044115"/>
            <a:ext cx="1889125" cy="2407285"/>
            <a:chOff x="6548049" y="1044115"/>
            <a:chExt cx="1889125" cy="2407285"/>
          </a:xfrm>
        </p:grpSpPr>
        <p:sp>
          <p:nvSpPr>
            <p:cNvPr id="25" name="object 25"/>
            <p:cNvSpPr/>
            <p:nvPr/>
          </p:nvSpPr>
          <p:spPr>
            <a:xfrm>
              <a:off x="6560749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1863500" y="0"/>
                  </a:moveTo>
                  <a:lnTo>
                    <a:pt x="0" y="0"/>
                  </a:lnTo>
                  <a:lnTo>
                    <a:pt x="0" y="2381257"/>
                  </a:lnTo>
                  <a:lnTo>
                    <a:pt x="1863500" y="2381257"/>
                  </a:lnTo>
                  <a:lnTo>
                    <a:pt x="1863500" y="0"/>
                  </a:lnTo>
                  <a:close/>
                </a:path>
              </a:pathLst>
            </a:custGeom>
            <a:solidFill>
              <a:srgbClr val="4A21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0749" y="1056815"/>
              <a:ext cx="1863725" cy="2381885"/>
            </a:xfrm>
            <a:custGeom>
              <a:avLst/>
              <a:gdLst/>
              <a:ahLst/>
              <a:cxnLst/>
              <a:rect l="l" t="t" r="r" b="b"/>
              <a:pathLst>
                <a:path w="1863725" h="2381885">
                  <a:moveTo>
                    <a:pt x="0" y="0"/>
                  </a:moveTo>
                  <a:lnTo>
                    <a:pt x="1863500" y="0"/>
                  </a:lnTo>
                  <a:lnTo>
                    <a:pt x="1863500" y="2381258"/>
                  </a:lnTo>
                  <a:lnTo>
                    <a:pt x="0" y="2381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619149" y="1359915"/>
            <a:ext cx="16998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SERVER/CLOUD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73932" y="550280"/>
            <a:ext cx="774065" cy="774065"/>
            <a:chOff x="6173932" y="550280"/>
            <a:chExt cx="774065" cy="77406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4392" y="560832"/>
              <a:ext cx="752856" cy="7528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86632" y="562980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5" h="748665">
                  <a:moveTo>
                    <a:pt x="0" y="0"/>
                  </a:moveTo>
                  <a:lnTo>
                    <a:pt x="748234" y="0"/>
                  </a:lnTo>
                  <a:lnTo>
                    <a:pt x="748234" y="748234"/>
                  </a:lnTo>
                  <a:lnTo>
                    <a:pt x="0" y="74823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72423" y="3516547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6" y="0"/>
                </a:moveTo>
                <a:lnTo>
                  <a:pt x="75388" y="0"/>
                </a:lnTo>
                <a:lnTo>
                  <a:pt x="46043" y="5924"/>
                </a:lnTo>
                <a:lnTo>
                  <a:pt x="22080" y="22080"/>
                </a:lnTo>
                <a:lnTo>
                  <a:pt x="5924" y="46043"/>
                </a:lnTo>
                <a:lnTo>
                  <a:pt x="0" y="75388"/>
                </a:lnTo>
                <a:lnTo>
                  <a:pt x="0" y="376947"/>
                </a:lnTo>
                <a:lnTo>
                  <a:pt x="5924" y="406292"/>
                </a:lnTo>
                <a:lnTo>
                  <a:pt x="22080" y="430255"/>
                </a:lnTo>
                <a:lnTo>
                  <a:pt x="46043" y="446412"/>
                </a:lnTo>
                <a:lnTo>
                  <a:pt x="75388" y="452336"/>
                </a:lnTo>
                <a:lnTo>
                  <a:pt x="7810096" y="452336"/>
                </a:lnTo>
                <a:lnTo>
                  <a:pt x="7839440" y="446412"/>
                </a:lnTo>
                <a:lnTo>
                  <a:pt x="7863403" y="430255"/>
                </a:lnTo>
                <a:lnTo>
                  <a:pt x="7879559" y="406292"/>
                </a:lnTo>
                <a:lnTo>
                  <a:pt x="7885483" y="376947"/>
                </a:lnTo>
                <a:lnTo>
                  <a:pt x="7885483" y="75388"/>
                </a:lnTo>
                <a:lnTo>
                  <a:pt x="7879559" y="46043"/>
                </a:lnTo>
                <a:lnTo>
                  <a:pt x="7863403" y="22080"/>
                </a:lnTo>
                <a:lnTo>
                  <a:pt x="7839440" y="5924"/>
                </a:lnTo>
                <a:lnTo>
                  <a:pt x="7810096" y="0"/>
                </a:lnTo>
                <a:close/>
              </a:path>
            </a:pathLst>
          </a:custGeom>
          <a:solidFill>
            <a:srgbClr val="CE8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49803" y="3558032"/>
            <a:ext cx="4530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2100" dirty="0">
              <a:latin typeface="Arial MT"/>
              <a:cs typeface="Arial MT"/>
            </a:endParaRPr>
          </a:p>
          <a:p>
            <a:pPr marL="12700" marR="5080" indent="1270" algn="ctr">
              <a:lnSpc>
                <a:spcPct val="163800"/>
              </a:lnSpc>
              <a:spcBef>
                <a:spcPts val="25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ADVANCE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EINSTEIN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DISCOVERY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76770" y="33019"/>
            <a:ext cx="8505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ROLE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OFFERING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[Tableau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Cloud</a:t>
            </a:r>
            <a:r>
              <a:rPr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|</a:t>
            </a:r>
            <a:r>
              <a:rPr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Tableau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Server]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108960" y="1364646"/>
            <a:ext cx="5271770" cy="2043430"/>
          </a:xfrm>
          <a:custGeom>
            <a:avLst/>
            <a:gdLst/>
            <a:ahLst/>
            <a:cxnLst/>
            <a:rect l="l" t="t" r="r" b="b"/>
            <a:pathLst>
              <a:path w="5271770" h="2043429">
                <a:moveTo>
                  <a:pt x="0" y="0"/>
                </a:moveTo>
                <a:lnTo>
                  <a:pt x="5271716" y="0"/>
                </a:lnTo>
                <a:lnTo>
                  <a:pt x="5271716" y="2043100"/>
                </a:lnTo>
                <a:lnTo>
                  <a:pt x="0" y="2043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205C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988" y="1684916"/>
            <a:ext cx="422909" cy="1784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b="1" spc="-10" dirty="0">
                <a:latin typeface="Arial"/>
                <a:cs typeface="Arial"/>
              </a:rPr>
              <a:t>CREATOR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34386" y="1374065"/>
            <a:ext cx="1895475" cy="2100580"/>
            <a:chOff x="1134386" y="1374065"/>
            <a:chExt cx="1895475" cy="2100580"/>
          </a:xfrm>
        </p:grpSpPr>
        <p:sp>
          <p:nvSpPr>
            <p:cNvPr id="6" name="object 6"/>
            <p:cNvSpPr/>
            <p:nvPr/>
          </p:nvSpPr>
          <p:spPr>
            <a:xfrm>
              <a:off x="1147086" y="1386765"/>
              <a:ext cx="1870075" cy="2075180"/>
            </a:xfrm>
            <a:custGeom>
              <a:avLst/>
              <a:gdLst/>
              <a:ahLst/>
              <a:cxnLst/>
              <a:rect l="l" t="t" r="r" b="b"/>
              <a:pathLst>
                <a:path w="1870075" h="2075179">
                  <a:moveTo>
                    <a:pt x="1869563" y="0"/>
                  </a:moveTo>
                  <a:lnTo>
                    <a:pt x="0" y="0"/>
                  </a:lnTo>
                  <a:lnTo>
                    <a:pt x="0" y="2075053"/>
                  </a:lnTo>
                  <a:lnTo>
                    <a:pt x="1869563" y="2075053"/>
                  </a:lnTo>
                  <a:lnTo>
                    <a:pt x="1869563" y="0"/>
                  </a:lnTo>
                  <a:close/>
                </a:path>
              </a:pathLst>
            </a:custGeom>
            <a:solidFill>
              <a:srgbClr val="7F2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7086" y="1386765"/>
              <a:ext cx="1870075" cy="2075180"/>
            </a:xfrm>
            <a:custGeom>
              <a:avLst/>
              <a:gdLst/>
              <a:ahLst/>
              <a:cxnLst/>
              <a:rect l="l" t="t" r="r" b="b"/>
              <a:pathLst>
                <a:path w="1870075" h="2075179">
                  <a:moveTo>
                    <a:pt x="0" y="0"/>
                  </a:moveTo>
                  <a:lnTo>
                    <a:pt x="1869563" y="0"/>
                  </a:lnTo>
                  <a:lnTo>
                    <a:pt x="1869563" y="2075053"/>
                  </a:lnTo>
                  <a:lnTo>
                    <a:pt x="0" y="20750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05487" y="1661667"/>
            <a:ext cx="16287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00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PREP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BUILDER</a:t>
            </a:r>
            <a:endParaRPr sz="100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6867" y="943288"/>
            <a:ext cx="7891145" cy="3025775"/>
            <a:chOff x="666867" y="943288"/>
            <a:chExt cx="7891145" cy="30257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954023"/>
              <a:ext cx="688848" cy="6888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9567" y="955988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0" y="0"/>
                  </a:moveTo>
                  <a:lnTo>
                    <a:pt x="684180" y="0"/>
                  </a:lnTo>
                  <a:lnTo>
                    <a:pt x="684180" y="684180"/>
                  </a:lnTo>
                  <a:lnTo>
                    <a:pt x="0" y="6841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59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2423" y="3516547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0"/>
                  </a:lnTo>
                  <a:lnTo>
                    <a:pt x="5924" y="46043"/>
                  </a:lnTo>
                  <a:lnTo>
                    <a:pt x="0" y="75388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6"/>
                  </a:lnTo>
                  <a:lnTo>
                    <a:pt x="7810096" y="452336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8"/>
                  </a:lnTo>
                  <a:lnTo>
                    <a:pt x="7879559" y="46043"/>
                  </a:lnTo>
                  <a:lnTo>
                    <a:pt x="7863403" y="22080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CE8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81007" y="2773172"/>
            <a:ext cx="1688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EXPLORER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08149" y="2630982"/>
            <a:ext cx="2745740" cy="709930"/>
            <a:chOff x="3208149" y="2630982"/>
            <a:chExt cx="2745740" cy="70993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751" y="2642616"/>
              <a:ext cx="688848" cy="685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6599" y="2643682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29">
                  <a:moveTo>
                    <a:pt x="0" y="0"/>
                  </a:moveTo>
                  <a:lnTo>
                    <a:pt x="684180" y="0"/>
                  </a:lnTo>
                  <a:lnTo>
                    <a:pt x="684180" y="684180"/>
                  </a:lnTo>
                  <a:lnTo>
                    <a:pt x="0" y="6841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8687" y="2697480"/>
              <a:ext cx="454151" cy="5364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20849" y="2700350"/>
              <a:ext cx="451484" cy="533400"/>
            </a:xfrm>
            <a:custGeom>
              <a:avLst/>
              <a:gdLst/>
              <a:ahLst/>
              <a:cxnLst/>
              <a:rect l="l" t="t" r="r" b="b"/>
              <a:pathLst>
                <a:path w="451485" h="533400">
                  <a:moveTo>
                    <a:pt x="0" y="0"/>
                  </a:moveTo>
                  <a:lnTo>
                    <a:pt x="451200" y="0"/>
                  </a:lnTo>
                  <a:lnTo>
                    <a:pt x="45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47528" y="2806700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VIEWER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423" y="4043172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6" y="0"/>
                </a:moveTo>
                <a:lnTo>
                  <a:pt x="75388" y="0"/>
                </a:lnTo>
                <a:lnTo>
                  <a:pt x="46043" y="5924"/>
                </a:lnTo>
                <a:lnTo>
                  <a:pt x="22080" y="22081"/>
                </a:lnTo>
                <a:lnTo>
                  <a:pt x="5924" y="46044"/>
                </a:lnTo>
                <a:lnTo>
                  <a:pt x="0" y="75389"/>
                </a:lnTo>
                <a:lnTo>
                  <a:pt x="0" y="376947"/>
                </a:lnTo>
                <a:lnTo>
                  <a:pt x="5924" y="406292"/>
                </a:lnTo>
                <a:lnTo>
                  <a:pt x="22080" y="430255"/>
                </a:lnTo>
                <a:lnTo>
                  <a:pt x="46043" y="446412"/>
                </a:lnTo>
                <a:lnTo>
                  <a:pt x="75388" y="452337"/>
                </a:lnTo>
                <a:lnTo>
                  <a:pt x="7810096" y="452337"/>
                </a:lnTo>
                <a:lnTo>
                  <a:pt x="7839440" y="446412"/>
                </a:lnTo>
                <a:lnTo>
                  <a:pt x="7863403" y="430255"/>
                </a:lnTo>
                <a:lnTo>
                  <a:pt x="7879559" y="406292"/>
                </a:lnTo>
                <a:lnTo>
                  <a:pt x="7885483" y="376947"/>
                </a:lnTo>
                <a:lnTo>
                  <a:pt x="7885483" y="75389"/>
                </a:lnTo>
                <a:lnTo>
                  <a:pt x="7879559" y="46044"/>
                </a:lnTo>
                <a:lnTo>
                  <a:pt x="7863403" y="22081"/>
                </a:lnTo>
                <a:lnTo>
                  <a:pt x="7839440" y="5924"/>
                </a:lnTo>
                <a:lnTo>
                  <a:pt x="7810096" y="0"/>
                </a:lnTo>
                <a:close/>
              </a:path>
            </a:pathLst>
          </a:custGeom>
          <a:solidFill>
            <a:srgbClr val="C8E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423" y="4569798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6" y="0"/>
                </a:moveTo>
                <a:lnTo>
                  <a:pt x="75388" y="0"/>
                </a:lnTo>
                <a:lnTo>
                  <a:pt x="46043" y="5924"/>
                </a:lnTo>
                <a:lnTo>
                  <a:pt x="22080" y="22081"/>
                </a:lnTo>
                <a:lnTo>
                  <a:pt x="5924" y="46044"/>
                </a:lnTo>
                <a:lnTo>
                  <a:pt x="0" y="75389"/>
                </a:lnTo>
                <a:lnTo>
                  <a:pt x="0" y="376947"/>
                </a:lnTo>
                <a:lnTo>
                  <a:pt x="5924" y="406292"/>
                </a:lnTo>
                <a:lnTo>
                  <a:pt x="22080" y="430255"/>
                </a:lnTo>
                <a:lnTo>
                  <a:pt x="46043" y="446412"/>
                </a:lnTo>
                <a:lnTo>
                  <a:pt x="75388" y="452337"/>
                </a:lnTo>
                <a:lnTo>
                  <a:pt x="7810096" y="452337"/>
                </a:lnTo>
                <a:lnTo>
                  <a:pt x="7839440" y="446412"/>
                </a:lnTo>
                <a:lnTo>
                  <a:pt x="7863403" y="430255"/>
                </a:lnTo>
                <a:lnTo>
                  <a:pt x="7879559" y="406292"/>
                </a:lnTo>
                <a:lnTo>
                  <a:pt x="7885483" y="376947"/>
                </a:lnTo>
                <a:lnTo>
                  <a:pt x="7885483" y="75389"/>
                </a:lnTo>
                <a:lnTo>
                  <a:pt x="7879559" y="46044"/>
                </a:lnTo>
                <a:lnTo>
                  <a:pt x="7863403" y="22081"/>
                </a:lnTo>
                <a:lnTo>
                  <a:pt x="7839440" y="5924"/>
                </a:lnTo>
                <a:lnTo>
                  <a:pt x="7810096" y="0"/>
                </a:lnTo>
                <a:close/>
              </a:path>
            </a:pathLst>
          </a:custGeom>
          <a:solidFill>
            <a:srgbClr val="D5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49803" y="3558032"/>
            <a:ext cx="4530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2100">
              <a:latin typeface="Arial MT"/>
              <a:cs typeface="Arial MT"/>
            </a:endParaRPr>
          </a:p>
          <a:p>
            <a:pPr marL="12700" marR="5080" indent="1270" algn="ctr">
              <a:lnSpc>
                <a:spcPct val="163800"/>
              </a:lnSpc>
              <a:spcBef>
                <a:spcPts val="25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ADVANCE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EINSTEIN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DISCOVERY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25" y="66547"/>
            <a:ext cx="3718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CORE</a:t>
            </a:r>
            <a:r>
              <a:rPr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OFFERING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022695" y="66547"/>
            <a:ext cx="241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[Tableau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Server]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98598" y="2075688"/>
            <a:ext cx="273367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68910">
              <a:lnSpc>
                <a:spcPts val="1310"/>
              </a:lnSpc>
              <a:spcBef>
                <a:spcPts val="100"/>
              </a:spcBef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Min.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8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Physical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CPU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Cores</a:t>
            </a:r>
            <a:endParaRPr sz="1100">
              <a:latin typeface="Arial MT"/>
              <a:cs typeface="Arial MT"/>
            </a:endParaRPr>
          </a:p>
          <a:p>
            <a:pPr marL="168910" indent="-168910">
              <a:lnSpc>
                <a:spcPts val="1310"/>
              </a:lnSpc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Can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Scaled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by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Increment(s)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4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Core</a:t>
            </a:r>
            <a:endParaRPr sz="1100">
              <a:latin typeface="Arial MT"/>
              <a:cs typeface="Arial MT"/>
            </a:endParaRPr>
          </a:p>
          <a:p>
            <a:pPr marL="168910" indent="-168910">
              <a:lnSpc>
                <a:spcPct val="100000"/>
              </a:lnSpc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X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Viewers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+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Explorers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0000FF"/>
                </a:solidFill>
                <a:latin typeface="Arial MT"/>
                <a:cs typeface="Arial MT"/>
              </a:rPr>
              <a:t>**Sizing</a:t>
            </a:r>
            <a:r>
              <a:rPr sz="6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0000FF"/>
                </a:solidFill>
                <a:latin typeface="Arial MT"/>
                <a:cs typeface="Arial MT"/>
              </a:rPr>
              <a:t>Activity</a:t>
            </a:r>
            <a:r>
              <a:rPr sz="600" spc="-10" dirty="0">
                <a:solidFill>
                  <a:srgbClr val="0000FF"/>
                </a:solidFill>
                <a:latin typeface="Arial MT"/>
                <a:cs typeface="Arial MT"/>
              </a:rPr>
              <a:t> Required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5696" y="1427988"/>
            <a:ext cx="278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On-</a:t>
            </a:r>
            <a:r>
              <a:rPr sz="1400" dirty="0">
                <a:latin typeface="Arial MT"/>
                <a:cs typeface="Arial MT"/>
              </a:rPr>
              <a:t>Premise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AZURE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GCP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1" y="1837944"/>
            <a:ext cx="456501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solidFill>
                  <a:srgbClr val="205CA0"/>
                </a:solidFill>
                <a:latin typeface="Arial"/>
                <a:cs typeface="Arial"/>
              </a:rPr>
              <a:t>Embedded</a:t>
            </a:r>
            <a:r>
              <a:rPr sz="4100" spc="-105" dirty="0">
                <a:solidFill>
                  <a:srgbClr val="205CA0"/>
                </a:solidFill>
                <a:latin typeface="Arial"/>
                <a:cs typeface="Arial"/>
              </a:rPr>
              <a:t> </a:t>
            </a:r>
            <a:r>
              <a:rPr sz="4100" spc="-10" dirty="0">
                <a:solidFill>
                  <a:srgbClr val="205CA0"/>
                </a:solidFill>
                <a:latin typeface="Arial"/>
                <a:cs typeface="Arial"/>
              </a:rPr>
              <a:t>SKU(s)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11" y="27432"/>
            <a:ext cx="304800" cy="3078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5616" y="463295"/>
            <a:ext cx="1158240" cy="256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8088" y="4383023"/>
            <a:ext cx="3105912" cy="640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5"/>
              </a:lnSpc>
              <a:spcBef>
                <a:spcPts val="100"/>
              </a:spcBef>
            </a:pPr>
            <a:r>
              <a:rPr spc="-20" dirty="0"/>
              <a:t>Embedded</a:t>
            </a:r>
            <a:r>
              <a:rPr spc="-110" dirty="0"/>
              <a:t> </a:t>
            </a:r>
            <a:r>
              <a:rPr spc="-10" dirty="0"/>
              <a:t>Analytics</a:t>
            </a:r>
          </a:p>
          <a:p>
            <a:pPr marL="12700">
              <a:lnSpc>
                <a:spcPts val="2795"/>
              </a:lnSpc>
            </a:pPr>
            <a:r>
              <a:rPr spc="-65" dirty="0"/>
              <a:t>Data</a:t>
            </a:r>
            <a:r>
              <a:rPr spc="-110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spc="-105" dirty="0"/>
              <a:t>Insights</a:t>
            </a:r>
            <a:r>
              <a:rPr spc="-70" dirty="0"/>
              <a:t> </a:t>
            </a:r>
            <a:r>
              <a:rPr spc="-20" dirty="0"/>
              <a:t>for</a:t>
            </a:r>
            <a:r>
              <a:rPr spc="-100" dirty="0"/>
              <a:t> </a:t>
            </a:r>
            <a:r>
              <a:rPr spc="-80" dirty="0"/>
              <a:t>External</a:t>
            </a:r>
            <a:r>
              <a:rPr spc="-95" dirty="0"/>
              <a:t> </a:t>
            </a:r>
            <a:r>
              <a:rPr spc="-30" dirty="0"/>
              <a:t>Stakeholders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6037" y="1049019"/>
            <a:ext cx="8159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26569A"/>
                </a:solidFill>
                <a:latin typeface="Verdana"/>
                <a:cs typeface="Verdana"/>
              </a:rPr>
              <a:t>Data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and</a:t>
            </a:r>
            <a:r>
              <a:rPr sz="1600" spc="-125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26569A"/>
                </a:solidFill>
                <a:latin typeface="Verdana"/>
                <a:cs typeface="Verdana"/>
              </a:rPr>
              <a:t>analytics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26569A"/>
                </a:solidFill>
                <a:latin typeface="Verdana"/>
                <a:cs typeface="Verdana"/>
              </a:rPr>
              <a:t>integrated</a:t>
            </a:r>
            <a:r>
              <a:rPr sz="16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26569A"/>
                </a:solidFill>
                <a:latin typeface="Verdana"/>
                <a:cs typeface="Verdana"/>
              </a:rPr>
              <a:t>seamlessly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26569A"/>
                </a:solidFill>
                <a:latin typeface="Verdana"/>
                <a:cs typeface="Verdana"/>
              </a:rPr>
              <a:t>with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the</a:t>
            </a:r>
            <a:r>
              <a:rPr sz="1600" spc="-114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26569A"/>
                </a:solidFill>
                <a:latin typeface="Verdana"/>
                <a:cs typeface="Verdana"/>
              </a:rPr>
              <a:t>content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26569A"/>
                </a:solidFill>
                <a:latin typeface="Verdana"/>
                <a:cs typeface="Verdana"/>
              </a:rPr>
              <a:t>or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26569A"/>
                </a:solidFill>
                <a:latin typeface="Verdana"/>
                <a:cs typeface="Verdana"/>
              </a:rPr>
              <a:t>service</a:t>
            </a:r>
            <a:r>
              <a:rPr sz="1600" spc="-114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26569A"/>
                </a:solidFill>
                <a:latin typeface="Verdana"/>
                <a:cs typeface="Verdana"/>
              </a:rPr>
              <a:t>being</a:t>
            </a:r>
            <a:r>
              <a:rPr sz="1600" spc="-11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26569A"/>
                </a:solidFill>
                <a:latin typeface="Verdana"/>
                <a:cs typeface="Verdana"/>
              </a:rPr>
              <a:t>delivered</a:t>
            </a:r>
            <a:r>
              <a:rPr sz="1600" spc="-12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26569A"/>
                </a:solidFill>
                <a:latin typeface="Verdana"/>
                <a:cs typeface="Verdana"/>
              </a:rPr>
              <a:t>to </a:t>
            </a:r>
            <a:r>
              <a:rPr sz="1600" spc="-50" dirty="0">
                <a:solidFill>
                  <a:srgbClr val="26569A"/>
                </a:solidFill>
                <a:latin typeface="Verdana"/>
                <a:cs typeface="Verdana"/>
              </a:rPr>
              <a:t>the</a:t>
            </a:r>
            <a:r>
              <a:rPr sz="1600" spc="-14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26569A"/>
                </a:solidFill>
                <a:latin typeface="Verdana"/>
                <a:cs typeface="Verdana"/>
              </a:rPr>
              <a:t>end</a:t>
            </a:r>
            <a:r>
              <a:rPr sz="1600" spc="-140" dirty="0">
                <a:solidFill>
                  <a:srgbClr val="26569A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26569A"/>
                </a:solidFill>
                <a:latin typeface="Verdana"/>
                <a:cs typeface="Verdana"/>
              </a:rPr>
              <a:t>user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0106" y="1451066"/>
            <a:ext cx="8869045" cy="3637279"/>
            <a:chOff x="280106" y="1451066"/>
            <a:chExt cx="8869045" cy="3637279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0" y="1584959"/>
              <a:ext cx="3700272" cy="3236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4868" y="1582178"/>
              <a:ext cx="3708400" cy="3243580"/>
            </a:xfrm>
            <a:custGeom>
              <a:avLst/>
              <a:gdLst/>
              <a:ahLst/>
              <a:cxnLst/>
              <a:rect l="l" t="t" r="r" b="b"/>
              <a:pathLst>
                <a:path w="3708400" h="3243579">
                  <a:moveTo>
                    <a:pt x="0" y="0"/>
                  </a:moveTo>
                  <a:lnTo>
                    <a:pt x="3708045" y="0"/>
                  </a:lnTo>
                  <a:lnTo>
                    <a:pt x="3708045" y="3243185"/>
                  </a:lnTo>
                  <a:lnTo>
                    <a:pt x="0" y="32431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1752" y="1459991"/>
              <a:ext cx="5032248" cy="28133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09529" y="1455829"/>
              <a:ext cx="5034915" cy="2820035"/>
            </a:xfrm>
            <a:custGeom>
              <a:avLst/>
              <a:gdLst/>
              <a:ahLst/>
              <a:cxnLst/>
              <a:rect l="l" t="t" r="r" b="b"/>
              <a:pathLst>
                <a:path w="5034915" h="2820035">
                  <a:moveTo>
                    <a:pt x="5034470" y="2819869"/>
                  </a:moveTo>
                  <a:lnTo>
                    <a:pt x="0" y="2819869"/>
                  </a:lnTo>
                  <a:lnTo>
                    <a:pt x="0" y="0"/>
                  </a:lnTo>
                  <a:lnTo>
                    <a:pt x="5034470" y="0"/>
                  </a:lnTo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2424" y="2505455"/>
              <a:ext cx="2581655" cy="25755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88622" y="2501935"/>
              <a:ext cx="2590165" cy="2581275"/>
            </a:xfrm>
            <a:custGeom>
              <a:avLst/>
              <a:gdLst/>
              <a:ahLst/>
              <a:cxnLst/>
              <a:rect l="l" t="t" r="r" b="b"/>
              <a:pathLst>
                <a:path w="2590165" h="2581275">
                  <a:moveTo>
                    <a:pt x="0" y="0"/>
                  </a:moveTo>
                  <a:lnTo>
                    <a:pt x="2590163" y="0"/>
                  </a:lnTo>
                  <a:lnTo>
                    <a:pt x="2590163" y="2581274"/>
                  </a:lnTo>
                  <a:lnTo>
                    <a:pt x="0" y="258127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3A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" y="4043172"/>
            <a:ext cx="8699500" cy="1099185"/>
            <a:chOff x="225552" y="4043172"/>
            <a:chExt cx="8699500" cy="109918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4169663"/>
              <a:ext cx="8698992" cy="972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2423" y="4043172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C8E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423" y="4569798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D5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0180" y="1474885"/>
            <a:ext cx="465455" cy="1970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525"/>
              </a:lnSpc>
            </a:pPr>
            <a:r>
              <a:rPr sz="3100" b="1" spc="-10" dirty="0">
                <a:latin typeface="Arial"/>
                <a:cs typeface="Arial"/>
              </a:rPr>
              <a:t>CREATOR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84604" y="1141176"/>
            <a:ext cx="1909445" cy="2325370"/>
            <a:chOff x="1084604" y="1141176"/>
            <a:chExt cx="1909445" cy="2325370"/>
          </a:xfrm>
        </p:grpSpPr>
        <p:sp>
          <p:nvSpPr>
            <p:cNvPr id="8" name="object 8"/>
            <p:cNvSpPr/>
            <p:nvPr/>
          </p:nvSpPr>
          <p:spPr>
            <a:xfrm>
              <a:off x="1097304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7F2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7304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62829" y="1450847"/>
            <a:ext cx="1720850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indent="-65405">
              <a:lnSpc>
                <a:spcPts val="131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100">
              <a:latin typeface="Arial MT"/>
              <a:cs typeface="Arial MT"/>
            </a:endParaRPr>
          </a:p>
          <a:p>
            <a:pPr marL="78105" indent="-65405">
              <a:lnSpc>
                <a:spcPts val="1310"/>
              </a:lnSpc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PREP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BUILDER</a:t>
            </a:r>
            <a:endParaRPr sz="1100">
              <a:latin typeface="Arial MT"/>
              <a:cs typeface="Arial MT"/>
            </a:endParaRPr>
          </a:p>
          <a:p>
            <a:pPr marL="78105" indent="-65405">
              <a:lnSpc>
                <a:spcPct val="100000"/>
              </a:lnSpc>
              <a:spcBef>
                <a:spcPts val="70"/>
              </a:spcBef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794" y="656140"/>
            <a:ext cx="782320" cy="782320"/>
            <a:chOff x="660794" y="656140"/>
            <a:chExt cx="782320" cy="7823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" y="667512"/>
              <a:ext cx="762000" cy="758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3494" y="668840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19" h="756919">
                  <a:moveTo>
                    <a:pt x="0" y="0"/>
                  </a:moveTo>
                  <a:lnTo>
                    <a:pt x="756437" y="0"/>
                  </a:lnTo>
                  <a:lnTo>
                    <a:pt x="756437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59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54224" y="1539230"/>
            <a:ext cx="422909" cy="197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b="1" spc="-10" dirty="0">
                <a:latin typeface="Arial"/>
                <a:cs typeface="Arial"/>
              </a:rPr>
              <a:t>EXPLORER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9607" y="1141176"/>
            <a:ext cx="1909445" cy="2325370"/>
            <a:chOff x="3849607" y="1141176"/>
            <a:chExt cx="1909445" cy="2325370"/>
          </a:xfrm>
        </p:grpSpPr>
        <p:sp>
          <p:nvSpPr>
            <p:cNvPr id="16" name="object 16"/>
            <p:cNvSpPr/>
            <p:nvPr/>
          </p:nvSpPr>
          <p:spPr>
            <a:xfrm>
              <a:off x="3862307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6323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2307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27833" y="1463547"/>
            <a:ext cx="17348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/CLOUD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48588" y="577626"/>
            <a:ext cx="782320" cy="782320"/>
            <a:chOff x="3448588" y="577626"/>
            <a:chExt cx="782320" cy="78232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9" y="588263"/>
              <a:ext cx="758951" cy="7589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61288" y="590326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0" y="0"/>
                  </a:moveTo>
                  <a:lnTo>
                    <a:pt x="756300" y="0"/>
                  </a:lnTo>
                  <a:lnTo>
                    <a:pt x="756300" y="756300"/>
                  </a:lnTo>
                  <a:lnTo>
                    <a:pt x="0" y="756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11390" y="1476354"/>
            <a:ext cx="479425" cy="1630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b="1" spc="-10" dirty="0">
                <a:latin typeface="Arial"/>
                <a:cs typeface="Arial"/>
              </a:rPr>
              <a:t>VIEWER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614611" y="1141176"/>
            <a:ext cx="1909445" cy="2325370"/>
            <a:chOff x="6614611" y="1141176"/>
            <a:chExt cx="1909445" cy="2325370"/>
          </a:xfrm>
        </p:grpSpPr>
        <p:sp>
          <p:nvSpPr>
            <p:cNvPr id="24" name="object 24"/>
            <p:cNvSpPr/>
            <p:nvPr/>
          </p:nvSpPr>
          <p:spPr>
            <a:xfrm>
              <a:off x="6627311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4A21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7311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692836" y="1463547"/>
            <a:ext cx="16998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SERVER/CLOUD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36392" y="641926"/>
            <a:ext cx="782320" cy="782320"/>
            <a:chOff x="6236392" y="641926"/>
            <a:chExt cx="782320" cy="78232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400" y="652271"/>
              <a:ext cx="758951" cy="75895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49092" y="654626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0" y="0"/>
                  </a:moveTo>
                  <a:lnTo>
                    <a:pt x="756437" y="0"/>
                  </a:lnTo>
                  <a:lnTo>
                    <a:pt x="756437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672423" y="3516547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6" y="0"/>
                </a:moveTo>
                <a:lnTo>
                  <a:pt x="75388" y="0"/>
                </a:lnTo>
                <a:lnTo>
                  <a:pt x="46043" y="5924"/>
                </a:lnTo>
                <a:lnTo>
                  <a:pt x="22080" y="22080"/>
                </a:lnTo>
                <a:lnTo>
                  <a:pt x="5924" y="46043"/>
                </a:lnTo>
                <a:lnTo>
                  <a:pt x="0" y="75388"/>
                </a:lnTo>
                <a:lnTo>
                  <a:pt x="0" y="376947"/>
                </a:lnTo>
                <a:lnTo>
                  <a:pt x="5924" y="406292"/>
                </a:lnTo>
                <a:lnTo>
                  <a:pt x="22080" y="430255"/>
                </a:lnTo>
                <a:lnTo>
                  <a:pt x="46043" y="446412"/>
                </a:lnTo>
                <a:lnTo>
                  <a:pt x="75388" y="452336"/>
                </a:lnTo>
                <a:lnTo>
                  <a:pt x="7810096" y="452336"/>
                </a:lnTo>
                <a:lnTo>
                  <a:pt x="7839440" y="446412"/>
                </a:lnTo>
                <a:lnTo>
                  <a:pt x="7863403" y="430255"/>
                </a:lnTo>
                <a:lnTo>
                  <a:pt x="7879559" y="406292"/>
                </a:lnTo>
                <a:lnTo>
                  <a:pt x="7885483" y="376947"/>
                </a:lnTo>
                <a:lnTo>
                  <a:pt x="7885483" y="75388"/>
                </a:lnTo>
                <a:lnTo>
                  <a:pt x="7879559" y="46043"/>
                </a:lnTo>
                <a:lnTo>
                  <a:pt x="7863403" y="22080"/>
                </a:lnTo>
                <a:lnTo>
                  <a:pt x="7839440" y="5924"/>
                </a:lnTo>
                <a:lnTo>
                  <a:pt x="7810096" y="0"/>
                </a:lnTo>
                <a:close/>
              </a:path>
            </a:pathLst>
          </a:custGeom>
          <a:solidFill>
            <a:srgbClr val="CE8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349803" y="3558032"/>
            <a:ext cx="4530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2100">
              <a:latin typeface="Arial MT"/>
              <a:cs typeface="Arial MT"/>
            </a:endParaRPr>
          </a:p>
          <a:p>
            <a:pPr marL="12700" marR="5080" indent="1270" algn="ctr">
              <a:lnSpc>
                <a:spcPct val="163800"/>
              </a:lnSpc>
              <a:spcBef>
                <a:spcPts val="25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ADVANCE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EINSTEIN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DISCOVERY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751149" y="20827"/>
            <a:ext cx="72713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ROLE</a:t>
            </a:r>
            <a:r>
              <a:rPr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OFFERING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[Tableau</a:t>
            </a:r>
            <a:r>
              <a:rPr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Cloud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|</a:t>
            </a:r>
            <a:r>
              <a:rPr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Server]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62552" y="347979"/>
            <a:ext cx="1062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205CA0"/>
                </a:solidFill>
                <a:latin typeface="Arial"/>
                <a:cs typeface="Arial"/>
              </a:rPr>
              <a:t>Embedded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108960" y="1364646"/>
            <a:ext cx="5271770" cy="2043430"/>
          </a:xfrm>
          <a:custGeom>
            <a:avLst/>
            <a:gdLst/>
            <a:ahLst/>
            <a:cxnLst/>
            <a:rect l="l" t="t" r="r" b="b"/>
            <a:pathLst>
              <a:path w="5271770" h="2043429">
                <a:moveTo>
                  <a:pt x="0" y="0"/>
                </a:moveTo>
                <a:lnTo>
                  <a:pt x="5271600" y="0"/>
                </a:lnTo>
                <a:lnTo>
                  <a:pt x="5271600" y="2043000"/>
                </a:lnTo>
                <a:lnTo>
                  <a:pt x="0" y="2043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205C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989" y="1684916"/>
            <a:ext cx="422909" cy="1784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b="1" spc="-10" dirty="0">
                <a:latin typeface="Arial"/>
                <a:cs typeface="Arial"/>
              </a:rPr>
              <a:t>CREATOR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34386" y="1374065"/>
            <a:ext cx="1895475" cy="2100580"/>
            <a:chOff x="1134386" y="1374065"/>
            <a:chExt cx="1895475" cy="2100580"/>
          </a:xfrm>
        </p:grpSpPr>
        <p:sp>
          <p:nvSpPr>
            <p:cNvPr id="6" name="object 6"/>
            <p:cNvSpPr/>
            <p:nvPr/>
          </p:nvSpPr>
          <p:spPr>
            <a:xfrm>
              <a:off x="1147086" y="1386765"/>
              <a:ext cx="1870075" cy="2075180"/>
            </a:xfrm>
            <a:custGeom>
              <a:avLst/>
              <a:gdLst/>
              <a:ahLst/>
              <a:cxnLst/>
              <a:rect l="l" t="t" r="r" b="b"/>
              <a:pathLst>
                <a:path w="1870075" h="2075179">
                  <a:moveTo>
                    <a:pt x="1869599" y="0"/>
                  </a:moveTo>
                  <a:lnTo>
                    <a:pt x="0" y="0"/>
                  </a:lnTo>
                  <a:lnTo>
                    <a:pt x="0" y="2075099"/>
                  </a:lnTo>
                  <a:lnTo>
                    <a:pt x="1869599" y="2075099"/>
                  </a:lnTo>
                  <a:lnTo>
                    <a:pt x="1869599" y="0"/>
                  </a:lnTo>
                  <a:close/>
                </a:path>
              </a:pathLst>
            </a:custGeom>
            <a:solidFill>
              <a:srgbClr val="7F2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7086" y="1386765"/>
              <a:ext cx="1870075" cy="2075180"/>
            </a:xfrm>
            <a:custGeom>
              <a:avLst/>
              <a:gdLst/>
              <a:ahLst/>
              <a:cxnLst/>
              <a:rect l="l" t="t" r="r" b="b"/>
              <a:pathLst>
                <a:path w="1870075" h="2075179">
                  <a:moveTo>
                    <a:pt x="0" y="0"/>
                  </a:moveTo>
                  <a:lnTo>
                    <a:pt x="1869600" y="0"/>
                  </a:lnTo>
                  <a:lnTo>
                    <a:pt x="1869600" y="2075100"/>
                  </a:lnTo>
                  <a:lnTo>
                    <a:pt x="0" y="2075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05487" y="1661667"/>
            <a:ext cx="16287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-628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00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PREP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BUILDER</a:t>
            </a:r>
            <a:endParaRPr sz="1000">
              <a:latin typeface="Arial MT"/>
              <a:cs typeface="Arial MT"/>
            </a:endParaRPr>
          </a:p>
          <a:p>
            <a:pPr marL="75565" indent="-62865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Char char="•"/>
              <a:tabLst>
                <a:tab pos="75565" algn="l"/>
              </a:tabLst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6867" y="943288"/>
            <a:ext cx="7891145" cy="3025775"/>
            <a:chOff x="666867" y="943288"/>
            <a:chExt cx="7891145" cy="30257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954023"/>
              <a:ext cx="688848" cy="6888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9567" y="955988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0" y="0"/>
                  </a:moveTo>
                  <a:lnTo>
                    <a:pt x="684300" y="0"/>
                  </a:lnTo>
                  <a:lnTo>
                    <a:pt x="684300" y="684300"/>
                  </a:lnTo>
                  <a:lnTo>
                    <a:pt x="0" y="684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59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2423" y="3516547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3" y="0"/>
                  </a:moveTo>
                  <a:lnTo>
                    <a:pt x="75405" y="0"/>
                  </a:lnTo>
                  <a:lnTo>
                    <a:pt x="46054" y="5925"/>
                  </a:lnTo>
                  <a:lnTo>
                    <a:pt x="22085" y="22085"/>
                  </a:lnTo>
                  <a:lnTo>
                    <a:pt x="5925" y="46054"/>
                  </a:lnTo>
                  <a:lnTo>
                    <a:pt x="0" y="75404"/>
                  </a:lnTo>
                  <a:lnTo>
                    <a:pt x="0" y="376993"/>
                  </a:lnTo>
                  <a:lnTo>
                    <a:pt x="5925" y="406345"/>
                  </a:lnTo>
                  <a:lnTo>
                    <a:pt x="22085" y="430313"/>
                  </a:lnTo>
                  <a:lnTo>
                    <a:pt x="46054" y="446473"/>
                  </a:lnTo>
                  <a:lnTo>
                    <a:pt x="75405" y="452399"/>
                  </a:lnTo>
                  <a:lnTo>
                    <a:pt x="7810093" y="452399"/>
                  </a:lnTo>
                  <a:lnTo>
                    <a:pt x="7839445" y="446473"/>
                  </a:lnTo>
                  <a:lnTo>
                    <a:pt x="7863414" y="430313"/>
                  </a:lnTo>
                  <a:lnTo>
                    <a:pt x="7879574" y="406345"/>
                  </a:lnTo>
                  <a:lnTo>
                    <a:pt x="7885500" y="376993"/>
                  </a:lnTo>
                  <a:lnTo>
                    <a:pt x="7885500" y="75404"/>
                  </a:lnTo>
                  <a:lnTo>
                    <a:pt x="7879574" y="46054"/>
                  </a:lnTo>
                  <a:lnTo>
                    <a:pt x="7863414" y="22085"/>
                  </a:lnTo>
                  <a:lnTo>
                    <a:pt x="7839445" y="5925"/>
                  </a:lnTo>
                  <a:lnTo>
                    <a:pt x="7810093" y="0"/>
                  </a:lnTo>
                  <a:close/>
                </a:path>
              </a:pathLst>
            </a:custGeom>
            <a:solidFill>
              <a:srgbClr val="CE8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22633" y="2773172"/>
            <a:ext cx="1688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EXPLORER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66712" y="2738899"/>
            <a:ext cx="447040" cy="487680"/>
            <a:chOff x="5366712" y="2738899"/>
            <a:chExt cx="447040" cy="48768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6672" y="2749296"/>
              <a:ext cx="426720" cy="4663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79412" y="2751599"/>
              <a:ext cx="421640" cy="462280"/>
            </a:xfrm>
            <a:custGeom>
              <a:avLst/>
              <a:gdLst/>
              <a:ahLst/>
              <a:cxnLst/>
              <a:rect l="l" t="t" r="r" b="b"/>
              <a:pathLst>
                <a:path w="421639" h="462280">
                  <a:moveTo>
                    <a:pt x="0" y="0"/>
                  </a:moveTo>
                  <a:lnTo>
                    <a:pt x="421200" y="0"/>
                  </a:lnTo>
                  <a:lnTo>
                    <a:pt x="421200" y="461700"/>
                  </a:lnTo>
                  <a:lnTo>
                    <a:pt x="0" y="461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65378" y="2806700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VIEWER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52549" y="2697049"/>
            <a:ext cx="489584" cy="570865"/>
            <a:chOff x="3252549" y="2697049"/>
            <a:chExt cx="489584" cy="57086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407" y="2709672"/>
              <a:ext cx="466343" cy="545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65249" y="2709749"/>
              <a:ext cx="464184" cy="545465"/>
            </a:xfrm>
            <a:custGeom>
              <a:avLst/>
              <a:gdLst/>
              <a:ahLst/>
              <a:cxnLst/>
              <a:rect l="l" t="t" r="r" b="b"/>
              <a:pathLst>
                <a:path w="464185" h="545464">
                  <a:moveTo>
                    <a:pt x="0" y="0"/>
                  </a:moveTo>
                  <a:lnTo>
                    <a:pt x="463800" y="0"/>
                  </a:lnTo>
                  <a:lnTo>
                    <a:pt x="463800" y="545400"/>
                  </a:lnTo>
                  <a:lnTo>
                    <a:pt x="0" y="54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2423" y="4043172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3" y="0"/>
                </a:moveTo>
                <a:lnTo>
                  <a:pt x="75405" y="0"/>
                </a:lnTo>
                <a:lnTo>
                  <a:pt x="46054" y="5925"/>
                </a:lnTo>
                <a:lnTo>
                  <a:pt x="22085" y="22085"/>
                </a:lnTo>
                <a:lnTo>
                  <a:pt x="5925" y="46054"/>
                </a:lnTo>
                <a:lnTo>
                  <a:pt x="0" y="75405"/>
                </a:lnTo>
                <a:lnTo>
                  <a:pt x="0" y="376994"/>
                </a:lnTo>
                <a:lnTo>
                  <a:pt x="5925" y="406345"/>
                </a:lnTo>
                <a:lnTo>
                  <a:pt x="22085" y="430314"/>
                </a:lnTo>
                <a:lnTo>
                  <a:pt x="46054" y="446474"/>
                </a:lnTo>
                <a:lnTo>
                  <a:pt x="75405" y="452400"/>
                </a:lnTo>
                <a:lnTo>
                  <a:pt x="7810093" y="452400"/>
                </a:lnTo>
                <a:lnTo>
                  <a:pt x="7839445" y="446474"/>
                </a:lnTo>
                <a:lnTo>
                  <a:pt x="7863414" y="430314"/>
                </a:lnTo>
                <a:lnTo>
                  <a:pt x="7879574" y="406345"/>
                </a:lnTo>
                <a:lnTo>
                  <a:pt x="7885500" y="376994"/>
                </a:lnTo>
                <a:lnTo>
                  <a:pt x="7885500" y="75405"/>
                </a:lnTo>
                <a:lnTo>
                  <a:pt x="7879574" y="46054"/>
                </a:lnTo>
                <a:lnTo>
                  <a:pt x="7863414" y="22085"/>
                </a:lnTo>
                <a:lnTo>
                  <a:pt x="7839445" y="5925"/>
                </a:lnTo>
                <a:lnTo>
                  <a:pt x="7810093" y="0"/>
                </a:lnTo>
                <a:close/>
              </a:path>
            </a:pathLst>
          </a:custGeom>
          <a:solidFill>
            <a:srgbClr val="C8E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2423" y="4569798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3" y="0"/>
                </a:moveTo>
                <a:lnTo>
                  <a:pt x="75405" y="0"/>
                </a:lnTo>
                <a:lnTo>
                  <a:pt x="46054" y="5925"/>
                </a:lnTo>
                <a:lnTo>
                  <a:pt x="22085" y="22085"/>
                </a:lnTo>
                <a:lnTo>
                  <a:pt x="5925" y="46054"/>
                </a:lnTo>
                <a:lnTo>
                  <a:pt x="0" y="75405"/>
                </a:lnTo>
                <a:lnTo>
                  <a:pt x="0" y="376994"/>
                </a:lnTo>
                <a:lnTo>
                  <a:pt x="5925" y="406345"/>
                </a:lnTo>
                <a:lnTo>
                  <a:pt x="22085" y="430314"/>
                </a:lnTo>
                <a:lnTo>
                  <a:pt x="46054" y="446474"/>
                </a:lnTo>
                <a:lnTo>
                  <a:pt x="75405" y="452400"/>
                </a:lnTo>
                <a:lnTo>
                  <a:pt x="7810093" y="452400"/>
                </a:lnTo>
                <a:lnTo>
                  <a:pt x="7839445" y="446474"/>
                </a:lnTo>
                <a:lnTo>
                  <a:pt x="7863414" y="430314"/>
                </a:lnTo>
                <a:lnTo>
                  <a:pt x="7879574" y="406345"/>
                </a:lnTo>
                <a:lnTo>
                  <a:pt x="7885500" y="376994"/>
                </a:lnTo>
                <a:lnTo>
                  <a:pt x="7885500" y="75405"/>
                </a:lnTo>
                <a:lnTo>
                  <a:pt x="7879574" y="46054"/>
                </a:lnTo>
                <a:lnTo>
                  <a:pt x="7863414" y="22085"/>
                </a:lnTo>
                <a:lnTo>
                  <a:pt x="7839445" y="5925"/>
                </a:lnTo>
                <a:lnTo>
                  <a:pt x="7810093" y="0"/>
                </a:lnTo>
                <a:close/>
              </a:path>
            </a:pathLst>
          </a:custGeom>
          <a:solidFill>
            <a:srgbClr val="D5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49811" y="3558032"/>
            <a:ext cx="4530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2100">
              <a:latin typeface="Arial MT"/>
              <a:cs typeface="Arial MT"/>
            </a:endParaRPr>
          </a:p>
          <a:p>
            <a:pPr marL="12700" marR="5080" indent="1270" algn="ctr">
              <a:lnSpc>
                <a:spcPct val="163800"/>
              </a:lnSpc>
              <a:spcBef>
                <a:spcPts val="25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ADVANCE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EINSTEIN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DISCOVERY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8725" y="66547"/>
            <a:ext cx="3718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CORE</a:t>
            </a:r>
            <a:r>
              <a:rPr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OFFERING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22695" y="66547"/>
            <a:ext cx="241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[Tableau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Server]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8598" y="2075688"/>
            <a:ext cx="273367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indent="-168910">
              <a:lnSpc>
                <a:spcPts val="1310"/>
              </a:lnSpc>
              <a:spcBef>
                <a:spcPts val="100"/>
              </a:spcBef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Min.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8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Physical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CPU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Cores</a:t>
            </a:r>
            <a:endParaRPr sz="1100">
              <a:latin typeface="Arial MT"/>
              <a:cs typeface="Arial MT"/>
            </a:endParaRPr>
          </a:p>
          <a:p>
            <a:pPr marL="168910" indent="-168910">
              <a:lnSpc>
                <a:spcPts val="1310"/>
              </a:lnSpc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Can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Scaled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by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Increment(s)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4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Core</a:t>
            </a:r>
            <a:endParaRPr sz="1100">
              <a:latin typeface="Arial MT"/>
              <a:cs typeface="Arial MT"/>
            </a:endParaRPr>
          </a:p>
          <a:p>
            <a:pPr marL="168910" indent="-168910">
              <a:lnSpc>
                <a:spcPct val="100000"/>
              </a:lnSpc>
              <a:buChar char="•"/>
              <a:tabLst>
                <a:tab pos="168910" algn="l"/>
              </a:tabLst>
            </a:pPr>
            <a:r>
              <a:rPr sz="1100" dirty="0">
                <a:latin typeface="Arial MT"/>
                <a:cs typeface="Arial MT"/>
              </a:rPr>
              <a:t>X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Viewers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+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Explorers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0000FF"/>
                </a:solidFill>
                <a:latin typeface="Arial MT"/>
                <a:cs typeface="Arial MT"/>
              </a:rPr>
              <a:t>(**Requires </a:t>
            </a:r>
            <a:r>
              <a:rPr sz="600" dirty="0">
                <a:solidFill>
                  <a:srgbClr val="0000FF"/>
                </a:solidFill>
                <a:latin typeface="Arial MT"/>
                <a:cs typeface="Arial MT"/>
              </a:rPr>
              <a:t>Sizing</a:t>
            </a:r>
            <a:r>
              <a:rPr sz="600" spc="-10" dirty="0">
                <a:solidFill>
                  <a:srgbClr val="0000FF"/>
                </a:solidFill>
                <a:latin typeface="Arial MT"/>
                <a:cs typeface="Arial MT"/>
              </a:rPr>
              <a:t> Activity)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15696" y="1427988"/>
            <a:ext cx="2787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On-</a:t>
            </a:r>
            <a:r>
              <a:rPr sz="1400" dirty="0">
                <a:latin typeface="Arial MT"/>
                <a:cs typeface="Arial MT"/>
              </a:rPr>
              <a:t>Premise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AZURE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|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GCP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" y="4043172"/>
            <a:ext cx="8699500" cy="1099185"/>
            <a:chOff x="225552" y="4043172"/>
            <a:chExt cx="8699500" cy="109918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4169663"/>
              <a:ext cx="8698992" cy="972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2423" y="4043172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C8E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423" y="4569798"/>
              <a:ext cx="7886065" cy="452755"/>
            </a:xfrm>
            <a:custGeom>
              <a:avLst/>
              <a:gdLst/>
              <a:ahLst/>
              <a:cxnLst/>
              <a:rect l="l" t="t" r="r" b="b"/>
              <a:pathLst>
                <a:path w="7886065" h="452754">
                  <a:moveTo>
                    <a:pt x="7810096" y="0"/>
                  </a:moveTo>
                  <a:lnTo>
                    <a:pt x="75388" y="0"/>
                  </a:lnTo>
                  <a:lnTo>
                    <a:pt x="46043" y="5924"/>
                  </a:lnTo>
                  <a:lnTo>
                    <a:pt x="22080" y="22081"/>
                  </a:lnTo>
                  <a:lnTo>
                    <a:pt x="5924" y="46044"/>
                  </a:lnTo>
                  <a:lnTo>
                    <a:pt x="0" y="75389"/>
                  </a:lnTo>
                  <a:lnTo>
                    <a:pt x="0" y="376947"/>
                  </a:lnTo>
                  <a:lnTo>
                    <a:pt x="5924" y="406292"/>
                  </a:lnTo>
                  <a:lnTo>
                    <a:pt x="22080" y="430255"/>
                  </a:lnTo>
                  <a:lnTo>
                    <a:pt x="46043" y="446412"/>
                  </a:lnTo>
                  <a:lnTo>
                    <a:pt x="75388" y="452337"/>
                  </a:lnTo>
                  <a:lnTo>
                    <a:pt x="7810096" y="452337"/>
                  </a:lnTo>
                  <a:lnTo>
                    <a:pt x="7839440" y="446412"/>
                  </a:lnTo>
                  <a:lnTo>
                    <a:pt x="7863403" y="430255"/>
                  </a:lnTo>
                  <a:lnTo>
                    <a:pt x="7879559" y="406292"/>
                  </a:lnTo>
                  <a:lnTo>
                    <a:pt x="7885483" y="376947"/>
                  </a:lnTo>
                  <a:lnTo>
                    <a:pt x="7885483" y="75389"/>
                  </a:lnTo>
                  <a:lnTo>
                    <a:pt x="7879559" y="46044"/>
                  </a:lnTo>
                  <a:lnTo>
                    <a:pt x="7863403" y="22081"/>
                  </a:lnTo>
                  <a:lnTo>
                    <a:pt x="7839440" y="5924"/>
                  </a:lnTo>
                  <a:lnTo>
                    <a:pt x="7810096" y="0"/>
                  </a:lnTo>
                  <a:close/>
                </a:path>
              </a:pathLst>
            </a:custGeom>
            <a:solidFill>
              <a:srgbClr val="D5E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0105" y="1514509"/>
            <a:ext cx="465455" cy="1970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525"/>
              </a:lnSpc>
            </a:pPr>
            <a:r>
              <a:rPr sz="3100" b="1" spc="-10" dirty="0">
                <a:latin typeface="Arial"/>
                <a:cs typeface="Arial"/>
              </a:rPr>
              <a:t>CREATOR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84604" y="1141176"/>
            <a:ext cx="1909445" cy="2325370"/>
            <a:chOff x="1084604" y="1141176"/>
            <a:chExt cx="1909445" cy="2325370"/>
          </a:xfrm>
        </p:grpSpPr>
        <p:sp>
          <p:nvSpPr>
            <p:cNvPr id="8" name="object 8"/>
            <p:cNvSpPr/>
            <p:nvPr/>
          </p:nvSpPr>
          <p:spPr>
            <a:xfrm>
              <a:off x="1097304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7F24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7304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62829" y="1450847"/>
            <a:ext cx="1720850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indent="-65405">
              <a:lnSpc>
                <a:spcPts val="131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DESKTOP</a:t>
            </a:r>
            <a:endParaRPr sz="1100">
              <a:latin typeface="Arial MT"/>
              <a:cs typeface="Arial MT"/>
            </a:endParaRPr>
          </a:p>
          <a:p>
            <a:pPr marL="78105" indent="-65405">
              <a:lnSpc>
                <a:spcPts val="1310"/>
              </a:lnSpc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PREP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BUILDER</a:t>
            </a:r>
            <a:endParaRPr sz="1100">
              <a:latin typeface="Arial MT"/>
              <a:cs typeface="Arial MT"/>
            </a:endParaRPr>
          </a:p>
          <a:p>
            <a:pPr marL="78105" indent="-65405">
              <a:lnSpc>
                <a:spcPct val="100000"/>
              </a:lnSpc>
              <a:spcBef>
                <a:spcPts val="70"/>
              </a:spcBef>
              <a:buClr>
                <a:srgbClr val="000000"/>
              </a:buClr>
              <a:buChar char="•"/>
              <a:tabLst>
                <a:tab pos="78105" algn="l"/>
              </a:tabLst>
            </a:pP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794" y="656140"/>
            <a:ext cx="782320" cy="782320"/>
            <a:chOff x="660794" y="656140"/>
            <a:chExt cx="782320" cy="7823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" y="667512"/>
              <a:ext cx="762000" cy="7589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3494" y="668840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19" h="756919">
                  <a:moveTo>
                    <a:pt x="0" y="0"/>
                  </a:moveTo>
                  <a:lnTo>
                    <a:pt x="756437" y="0"/>
                  </a:lnTo>
                  <a:lnTo>
                    <a:pt x="756437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594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54273" y="1475222"/>
            <a:ext cx="422909" cy="1979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b="1" spc="-10" dirty="0">
                <a:latin typeface="Arial"/>
                <a:cs typeface="Arial"/>
              </a:rPr>
              <a:t>EXPLORER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9607" y="1141176"/>
            <a:ext cx="1909445" cy="2325370"/>
            <a:chOff x="3849607" y="1141176"/>
            <a:chExt cx="1909445" cy="2325370"/>
          </a:xfrm>
        </p:grpSpPr>
        <p:sp>
          <p:nvSpPr>
            <p:cNvPr id="16" name="object 16"/>
            <p:cNvSpPr/>
            <p:nvPr/>
          </p:nvSpPr>
          <p:spPr>
            <a:xfrm>
              <a:off x="3862307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6323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2307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27833" y="1450847"/>
            <a:ext cx="12636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indent="-685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8128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55949" y="629300"/>
            <a:ext cx="4089400" cy="795020"/>
            <a:chOff x="2055949" y="629300"/>
            <a:chExt cx="4089400" cy="79502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3863" y="652272"/>
              <a:ext cx="758951" cy="7589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84088" y="654626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0" y="0"/>
                  </a:moveTo>
                  <a:lnTo>
                    <a:pt x="756437" y="0"/>
                  </a:lnTo>
                  <a:lnTo>
                    <a:pt x="756437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5949" y="629300"/>
              <a:ext cx="4089400" cy="12700"/>
            </a:xfrm>
            <a:custGeom>
              <a:avLst/>
              <a:gdLst/>
              <a:ahLst/>
              <a:cxnLst/>
              <a:rect l="l" t="t" r="r" b="b"/>
              <a:pathLst>
                <a:path w="4089400" h="12700">
                  <a:moveTo>
                    <a:pt x="40894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089400" y="12700"/>
                  </a:lnTo>
                  <a:lnTo>
                    <a:pt x="4089400" y="0"/>
                  </a:lnTo>
                  <a:close/>
                </a:path>
              </a:pathLst>
            </a:custGeom>
            <a:solidFill>
              <a:srgbClr val="3E6E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11390" y="1476354"/>
            <a:ext cx="479425" cy="1630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35"/>
              </a:lnSpc>
            </a:pPr>
            <a:r>
              <a:rPr sz="3200" b="1" spc="-10" dirty="0">
                <a:latin typeface="Arial"/>
                <a:cs typeface="Arial"/>
              </a:rPr>
              <a:t>VIEWER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14611" y="1141176"/>
            <a:ext cx="1909445" cy="2325370"/>
            <a:chOff x="6614611" y="1141176"/>
            <a:chExt cx="1909445" cy="2325370"/>
          </a:xfrm>
        </p:grpSpPr>
        <p:sp>
          <p:nvSpPr>
            <p:cNvPr id="25" name="object 25"/>
            <p:cNvSpPr/>
            <p:nvPr/>
          </p:nvSpPr>
          <p:spPr>
            <a:xfrm>
              <a:off x="6627311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1883930" y="0"/>
                  </a:moveTo>
                  <a:lnTo>
                    <a:pt x="0" y="0"/>
                  </a:lnTo>
                  <a:lnTo>
                    <a:pt x="0" y="2299658"/>
                  </a:lnTo>
                  <a:lnTo>
                    <a:pt x="1883930" y="2299658"/>
                  </a:lnTo>
                  <a:lnTo>
                    <a:pt x="1883930" y="0"/>
                  </a:lnTo>
                  <a:close/>
                </a:path>
              </a:pathLst>
            </a:custGeom>
            <a:solidFill>
              <a:srgbClr val="4A21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27311" y="1153876"/>
              <a:ext cx="1884045" cy="2299970"/>
            </a:xfrm>
            <a:custGeom>
              <a:avLst/>
              <a:gdLst/>
              <a:ahLst/>
              <a:cxnLst/>
              <a:rect l="l" t="t" r="r" b="b"/>
              <a:pathLst>
                <a:path w="1884045" h="2299970">
                  <a:moveTo>
                    <a:pt x="0" y="0"/>
                  </a:moveTo>
                  <a:lnTo>
                    <a:pt x="1883931" y="0"/>
                  </a:lnTo>
                  <a:lnTo>
                    <a:pt x="1883931" y="2299659"/>
                  </a:lnTo>
                  <a:lnTo>
                    <a:pt x="0" y="229965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692836" y="1450847"/>
            <a:ext cx="12636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indent="-68580">
              <a:lnSpc>
                <a:spcPts val="126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8128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  <a:p>
            <a:pPr marL="118745" indent="-106045">
              <a:lnSpc>
                <a:spcPts val="1200"/>
              </a:lnSpc>
              <a:buChar char="•"/>
              <a:tabLst>
                <a:tab pos="118745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Usage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***</a:t>
            </a:r>
            <a:endParaRPr sz="1100">
              <a:latin typeface="Arial MT"/>
              <a:cs typeface="Arial MT"/>
            </a:endParaRPr>
          </a:p>
          <a:p>
            <a:pPr marL="118745" indent="-106045">
              <a:lnSpc>
                <a:spcPts val="1260"/>
              </a:lnSpc>
              <a:buChar char="•"/>
              <a:tabLst>
                <a:tab pos="118745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Impressions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***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36392" y="641926"/>
            <a:ext cx="782320" cy="782320"/>
            <a:chOff x="6236392" y="641926"/>
            <a:chExt cx="782320" cy="78232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400" y="652271"/>
              <a:ext cx="758951" cy="7589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49092" y="654626"/>
              <a:ext cx="756920" cy="756920"/>
            </a:xfrm>
            <a:custGeom>
              <a:avLst/>
              <a:gdLst/>
              <a:ahLst/>
              <a:cxnLst/>
              <a:rect l="l" t="t" r="r" b="b"/>
              <a:pathLst>
                <a:path w="756920" h="756919">
                  <a:moveTo>
                    <a:pt x="0" y="0"/>
                  </a:moveTo>
                  <a:lnTo>
                    <a:pt x="756437" y="0"/>
                  </a:lnTo>
                  <a:lnTo>
                    <a:pt x="756437" y="756437"/>
                  </a:lnTo>
                  <a:lnTo>
                    <a:pt x="0" y="7564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72423" y="3516547"/>
            <a:ext cx="7886065" cy="452755"/>
          </a:xfrm>
          <a:custGeom>
            <a:avLst/>
            <a:gdLst/>
            <a:ahLst/>
            <a:cxnLst/>
            <a:rect l="l" t="t" r="r" b="b"/>
            <a:pathLst>
              <a:path w="7886065" h="452754">
                <a:moveTo>
                  <a:pt x="7810096" y="0"/>
                </a:moveTo>
                <a:lnTo>
                  <a:pt x="75388" y="0"/>
                </a:lnTo>
                <a:lnTo>
                  <a:pt x="46043" y="5924"/>
                </a:lnTo>
                <a:lnTo>
                  <a:pt x="22080" y="22080"/>
                </a:lnTo>
                <a:lnTo>
                  <a:pt x="5924" y="46043"/>
                </a:lnTo>
                <a:lnTo>
                  <a:pt x="0" y="75388"/>
                </a:lnTo>
                <a:lnTo>
                  <a:pt x="0" y="376947"/>
                </a:lnTo>
                <a:lnTo>
                  <a:pt x="5924" y="406292"/>
                </a:lnTo>
                <a:lnTo>
                  <a:pt x="22080" y="430255"/>
                </a:lnTo>
                <a:lnTo>
                  <a:pt x="46043" y="446412"/>
                </a:lnTo>
                <a:lnTo>
                  <a:pt x="75388" y="452336"/>
                </a:lnTo>
                <a:lnTo>
                  <a:pt x="7810096" y="452336"/>
                </a:lnTo>
                <a:lnTo>
                  <a:pt x="7839440" y="446412"/>
                </a:lnTo>
                <a:lnTo>
                  <a:pt x="7863403" y="430255"/>
                </a:lnTo>
                <a:lnTo>
                  <a:pt x="7879559" y="406292"/>
                </a:lnTo>
                <a:lnTo>
                  <a:pt x="7885483" y="376947"/>
                </a:lnTo>
                <a:lnTo>
                  <a:pt x="7885483" y="75388"/>
                </a:lnTo>
                <a:lnTo>
                  <a:pt x="7879559" y="46043"/>
                </a:lnTo>
                <a:lnTo>
                  <a:pt x="7863403" y="22080"/>
                </a:lnTo>
                <a:lnTo>
                  <a:pt x="7839440" y="5924"/>
                </a:lnTo>
                <a:lnTo>
                  <a:pt x="7810096" y="0"/>
                </a:lnTo>
                <a:close/>
              </a:path>
            </a:pathLst>
          </a:custGeom>
          <a:solidFill>
            <a:srgbClr val="CE8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49803" y="3558032"/>
            <a:ext cx="45300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2100">
              <a:latin typeface="Arial MT"/>
              <a:cs typeface="Arial MT"/>
            </a:endParaRPr>
          </a:p>
          <a:p>
            <a:pPr marL="12700" marR="5080" indent="1270" algn="ctr">
              <a:lnSpc>
                <a:spcPct val="163800"/>
              </a:lnSpc>
              <a:spcBef>
                <a:spcPts val="25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ADVANCE</a:t>
            </a:r>
            <a:r>
              <a:rPr sz="2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ADD-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EINSTEIN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DISCOVERY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TABLEAU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751149" y="20827"/>
            <a:ext cx="6388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USAGE</a:t>
            </a:r>
            <a:r>
              <a:rPr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OFFERING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[Tableau</a:t>
            </a:r>
            <a:r>
              <a:rPr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Cloud</a:t>
            </a:r>
            <a:r>
              <a:rPr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62552" y="347979"/>
            <a:ext cx="1062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205CA0"/>
                </a:solidFill>
                <a:latin typeface="Arial"/>
                <a:cs typeface="Arial"/>
              </a:rPr>
              <a:t>Embedded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43249" y="538988"/>
            <a:ext cx="41160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3E6E84"/>
                </a:solidFill>
                <a:latin typeface="Arial MT"/>
                <a:cs typeface="Arial MT"/>
              </a:rPr>
              <a:t>https://help.tableau.com/current/online/en-us/license_product_keys.htm#embedded-analytics-usagebased-license-model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2230"/>
            <a:chOff x="0" y="0"/>
            <a:chExt cx="91440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1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893063"/>
              <a:ext cx="3782567" cy="36545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2" y="682751"/>
              <a:ext cx="3246120" cy="3246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86158" y="889330"/>
              <a:ext cx="2641600" cy="2640330"/>
            </a:xfrm>
            <a:custGeom>
              <a:avLst/>
              <a:gdLst/>
              <a:ahLst/>
              <a:cxnLst/>
              <a:rect l="l" t="t" r="r" b="b"/>
              <a:pathLst>
                <a:path w="2641600" h="2640329">
                  <a:moveTo>
                    <a:pt x="2641371" y="1323416"/>
                  </a:moveTo>
                  <a:lnTo>
                    <a:pt x="2640495" y="1275143"/>
                  </a:lnTo>
                  <a:lnTo>
                    <a:pt x="2637917" y="1227315"/>
                  </a:lnTo>
                  <a:lnTo>
                    <a:pt x="2633637" y="1179944"/>
                  </a:lnTo>
                  <a:lnTo>
                    <a:pt x="2627706" y="1133081"/>
                  </a:lnTo>
                  <a:lnTo>
                    <a:pt x="2620149" y="1086739"/>
                  </a:lnTo>
                  <a:lnTo>
                    <a:pt x="2610993" y="1040955"/>
                  </a:lnTo>
                  <a:lnTo>
                    <a:pt x="2600261" y="995756"/>
                  </a:lnTo>
                  <a:lnTo>
                    <a:pt x="2587993" y="951179"/>
                  </a:lnTo>
                  <a:lnTo>
                    <a:pt x="2574226" y="907237"/>
                  </a:lnTo>
                  <a:lnTo>
                    <a:pt x="2558961" y="863981"/>
                  </a:lnTo>
                  <a:lnTo>
                    <a:pt x="2542260" y="821423"/>
                  </a:lnTo>
                  <a:lnTo>
                    <a:pt x="2524137" y="779602"/>
                  </a:lnTo>
                  <a:lnTo>
                    <a:pt x="2504617" y="738543"/>
                  </a:lnTo>
                  <a:lnTo>
                    <a:pt x="2483751" y="698284"/>
                  </a:lnTo>
                  <a:lnTo>
                    <a:pt x="2461539" y="658850"/>
                  </a:lnTo>
                  <a:lnTo>
                    <a:pt x="2438031" y="620268"/>
                  </a:lnTo>
                  <a:lnTo>
                    <a:pt x="2413254" y="582574"/>
                  </a:lnTo>
                  <a:lnTo>
                    <a:pt x="2387231" y="545795"/>
                  </a:lnTo>
                  <a:lnTo>
                    <a:pt x="2360003" y="509955"/>
                  </a:lnTo>
                  <a:lnTo>
                    <a:pt x="2331593" y="475081"/>
                  </a:lnTo>
                  <a:lnTo>
                    <a:pt x="2302027" y="441223"/>
                  </a:lnTo>
                  <a:lnTo>
                    <a:pt x="2271344" y="408393"/>
                  </a:lnTo>
                  <a:lnTo>
                    <a:pt x="2239556" y="376618"/>
                  </a:lnTo>
                  <a:lnTo>
                    <a:pt x="2233790" y="371246"/>
                  </a:lnTo>
                  <a:lnTo>
                    <a:pt x="2232495" y="369938"/>
                  </a:lnTo>
                  <a:lnTo>
                    <a:pt x="2199652" y="339267"/>
                  </a:lnTo>
                  <a:lnTo>
                    <a:pt x="2165769" y="309702"/>
                  </a:lnTo>
                  <a:lnTo>
                    <a:pt x="2130895" y="281305"/>
                  </a:lnTo>
                  <a:lnTo>
                    <a:pt x="2095042" y="254076"/>
                  </a:lnTo>
                  <a:lnTo>
                    <a:pt x="2058238" y="228066"/>
                  </a:lnTo>
                  <a:lnTo>
                    <a:pt x="2020531" y="203288"/>
                  </a:lnTo>
                  <a:lnTo>
                    <a:pt x="1981936" y="179793"/>
                  </a:lnTo>
                  <a:lnTo>
                    <a:pt x="1942490" y="157581"/>
                  </a:lnTo>
                  <a:lnTo>
                    <a:pt x="1902218" y="136715"/>
                  </a:lnTo>
                  <a:lnTo>
                    <a:pt x="1861146" y="117208"/>
                  </a:lnTo>
                  <a:lnTo>
                    <a:pt x="1819313" y="99085"/>
                  </a:lnTo>
                  <a:lnTo>
                    <a:pt x="1776742" y="82384"/>
                  </a:lnTo>
                  <a:lnTo>
                    <a:pt x="1733473" y="67132"/>
                  </a:lnTo>
                  <a:lnTo>
                    <a:pt x="1689519" y="53365"/>
                  </a:lnTo>
                  <a:lnTo>
                    <a:pt x="1644916" y="41097"/>
                  </a:lnTo>
                  <a:lnTo>
                    <a:pt x="1599704" y="30365"/>
                  </a:lnTo>
                  <a:lnTo>
                    <a:pt x="1553908" y="21209"/>
                  </a:lnTo>
                  <a:lnTo>
                    <a:pt x="1507553" y="13652"/>
                  </a:lnTo>
                  <a:lnTo>
                    <a:pt x="1460665" y="7721"/>
                  </a:lnTo>
                  <a:lnTo>
                    <a:pt x="1413281" y="3454"/>
                  </a:lnTo>
                  <a:lnTo>
                    <a:pt x="1365440" y="863"/>
                  </a:lnTo>
                  <a:lnTo>
                    <a:pt x="1317155" y="0"/>
                  </a:lnTo>
                  <a:lnTo>
                    <a:pt x="1268857" y="863"/>
                  </a:lnTo>
                  <a:lnTo>
                    <a:pt x="1221016" y="3454"/>
                  </a:lnTo>
                  <a:lnTo>
                    <a:pt x="1173632" y="7721"/>
                  </a:lnTo>
                  <a:lnTo>
                    <a:pt x="1126744" y="13652"/>
                  </a:lnTo>
                  <a:lnTo>
                    <a:pt x="1080389" y="21209"/>
                  </a:lnTo>
                  <a:lnTo>
                    <a:pt x="1034592" y="30365"/>
                  </a:lnTo>
                  <a:lnTo>
                    <a:pt x="989380" y="41097"/>
                  </a:lnTo>
                  <a:lnTo>
                    <a:pt x="944778" y="53365"/>
                  </a:lnTo>
                  <a:lnTo>
                    <a:pt x="900823" y="67132"/>
                  </a:lnTo>
                  <a:lnTo>
                    <a:pt x="857554" y="82384"/>
                  </a:lnTo>
                  <a:lnTo>
                    <a:pt x="814984" y="99085"/>
                  </a:lnTo>
                  <a:lnTo>
                    <a:pt x="773150" y="117208"/>
                  </a:lnTo>
                  <a:lnTo>
                    <a:pt x="732078" y="136715"/>
                  </a:lnTo>
                  <a:lnTo>
                    <a:pt x="691807" y="157581"/>
                  </a:lnTo>
                  <a:lnTo>
                    <a:pt x="652360" y="179781"/>
                  </a:lnTo>
                  <a:lnTo>
                    <a:pt x="613765" y="203288"/>
                  </a:lnTo>
                  <a:lnTo>
                    <a:pt x="576059" y="228066"/>
                  </a:lnTo>
                  <a:lnTo>
                    <a:pt x="539254" y="254076"/>
                  </a:lnTo>
                  <a:lnTo>
                    <a:pt x="503402" y="281305"/>
                  </a:lnTo>
                  <a:lnTo>
                    <a:pt x="468528" y="309702"/>
                  </a:lnTo>
                  <a:lnTo>
                    <a:pt x="434644" y="339267"/>
                  </a:lnTo>
                  <a:lnTo>
                    <a:pt x="401802" y="369938"/>
                  </a:lnTo>
                  <a:lnTo>
                    <a:pt x="370027" y="401713"/>
                  </a:lnTo>
                  <a:lnTo>
                    <a:pt x="339344" y="434555"/>
                  </a:lnTo>
                  <a:lnTo>
                    <a:pt x="309778" y="468414"/>
                  </a:lnTo>
                  <a:lnTo>
                    <a:pt x="281368" y="503288"/>
                  </a:lnTo>
                  <a:lnTo>
                    <a:pt x="254127" y="539140"/>
                  </a:lnTo>
                  <a:lnTo>
                    <a:pt x="228117" y="575919"/>
                  </a:lnTo>
                  <a:lnTo>
                    <a:pt x="203339" y="613625"/>
                  </a:lnTo>
                  <a:lnTo>
                    <a:pt x="179832" y="652208"/>
                  </a:lnTo>
                  <a:lnTo>
                    <a:pt x="157619" y="691654"/>
                  </a:lnTo>
                  <a:lnTo>
                    <a:pt x="136740" y="731913"/>
                  </a:lnTo>
                  <a:lnTo>
                    <a:pt x="117233" y="772972"/>
                  </a:lnTo>
                  <a:lnTo>
                    <a:pt x="99110" y="814793"/>
                  </a:lnTo>
                  <a:lnTo>
                    <a:pt x="82397" y="857351"/>
                  </a:lnTo>
                  <a:lnTo>
                    <a:pt x="67144" y="900620"/>
                  </a:lnTo>
                  <a:lnTo>
                    <a:pt x="53378" y="944562"/>
                  </a:lnTo>
                  <a:lnTo>
                    <a:pt x="41109" y="989152"/>
                  </a:lnTo>
                  <a:lnTo>
                    <a:pt x="30378" y="1034351"/>
                  </a:lnTo>
                  <a:lnTo>
                    <a:pt x="21221" y="1080147"/>
                  </a:lnTo>
                  <a:lnTo>
                    <a:pt x="13665" y="1126490"/>
                  </a:lnTo>
                  <a:lnTo>
                    <a:pt x="7721" y="1173365"/>
                  </a:lnTo>
                  <a:lnTo>
                    <a:pt x="3454" y="1220736"/>
                  </a:lnTo>
                  <a:lnTo>
                    <a:pt x="863" y="1268577"/>
                  </a:lnTo>
                  <a:lnTo>
                    <a:pt x="0" y="1316850"/>
                  </a:lnTo>
                  <a:lnTo>
                    <a:pt x="863" y="1365123"/>
                  </a:lnTo>
                  <a:lnTo>
                    <a:pt x="3454" y="1412963"/>
                  </a:lnTo>
                  <a:lnTo>
                    <a:pt x="7721" y="1460334"/>
                  </a:lnTo>
                  <a:lnTo>
                    <a:pt x="13665" y="1507210"/>
                  </a:lnTo>
                  <a:lnTo>
                    <a:pt x="21221" y="1553552"/>
                  </a:lnTo>
                  <a:lnTo>
                    <a:pt x="30378" y="1599349"/>
                  </a:lnTo>
                  <a:lnTo>
                    <a:pt x="41109" y="1644548"/>
                  </a:lnTo>
                  <a:lnTo>
                    <a:pt x="53378" y="1689138"/>
                  </a:lnTo>
                  <a:lnTo>
                    <a:pt x="67144" y="1733080"/>
                  </a:lnTo>
                  <a:lnTo>
                    <a:pt x="82397" y="1776336"/>
                  </a:lnTo>
                  <a:lnTo>
                    <a:pt x="99110" y="1818894"/>
                  </a:lnTo>
                  <a:lnTo>
                    <a:pt x="117233" y="1860727"/>
                  </a:lnTo>
                  <a:lnTo>
                    <a:pt x="136740" y="1901786"/>
                  </a:lnTo>
                  <a:lnTo>
                    <a:pt x="157619" y="1942045"/>
                  </a:lnTo>
                  <a:lnTo>
                    <a:pt x="179832" y="1981492"/>
                  </a:lnTo>
                  <a:lnTo>
                    <a:pt x="203339" y="2020074"/>
                  </a:lnTo>
                  <a:lnTo>
                    <a:pt x="228117" y="2057781"/>
                  </a:lnTo>
                  <a:lnTo>
                    <a:pt x="254127" y="2094560"/>
                  </a:lnTo>
                  <a:lnTo>
                    <a:pt x="281368" y="2130412"/>
                  </a:lnTo>
                  <a:lnTo>
                    <a:pt x="309778" y="2165273"/>
                  </a:lnTo>
                  <a:lnTo>
                    <a:pt x="339344" y="2199144"/>
                  </a:lnTo>
                  <a:lnTo>
                    <a:pt x="370027" y="2231987"/>
                  </a:lnTo>
                  <a:lnTo>
                    <a:pt x="401802" y="2263749"/>
                  </a:lnTo>
                  <a:lnTo>
                    <a:pt x="434644" y="2294432"/>
                  </a:lnTo>
                  <a:lnTo>
                    <a:pt x="436981" y="2296477"/>
                  </a:lnTo>
                  <a:lnTo>
                    <a:pt x="441718" y="2300897"/>
                  </a:lnTo>
                  <a:lnTo>
                    <a:pt x="475602" y="2330450"/>
                  </a:lnTo>
                  <a:lnTo>
                    <a:pt x="510476" y="2358847"/>
                  </a:lnTo>
                  <a:lnTo>
                    <a:pt x="546328" y="2386076"/>
                  </a:lnTo>
                  <a:lnTo>
                    <a:pt x="583120" y="2412085"/>
                  </a:lnTo>
                  <a:lnTo>
                    <a:pt x="620839" y="2436850"/>
                  </a:lnTo>
                  <a:lnTo>
                    <a:pt x="659434" y="2460345"/>
                  </a:lnTo>
                  <a:lnTo>
                    <a:pt x="698881" y="2482545"/>
                  </a:lnTo>
                  <a:lnTo>
                    <a:pt x="739152" y="2503411"/>
                  </a:lnTo>
                  <a:lnTo>
                    <a:pt x="780224" y="2522918"/>
                  </a:lnTo>
                  <a:lnTo>
                    <a:pt x="822058" y="2541041"/>
                  </a:lnTo>
                  <a:lnTo>
                    <a:pt x="864628" y="2557742"/>
                  </a:lnTo>
                  <a:lnTo>
                    <a:pt x="907897" y="2572994"/>
                  </a:lnTo>
                  <a:lnTo>
                    <a:pt x="951852" y="2586761"/>
                  </a:lnTo>
                  <a:lnTo>
                    <a:pt x="996442" y="2599029"/>
                  </a:lnTo>
                  <a:lnTo>
                    <a:pt x="1041666" y="2609748"/>
                  </a:lnTo>
                  <a:lnTo>
                    <a:pt x="1087462" y="2618905"/>
                  </a:lnTo>
                  <a:lnTo>
                    <a:pt x="1133817" y="2626461"/>
                  </a:lnTo>
                  <a:lnTo>
                    <a:pt x="1180706" y="2632392"/>
                  </a:lnTo>
                  <a:lnTo>
                    <a:pt x="1228090" y="2636659"/>
                  </a:lnTo>
                  <a:lnTo>
                    <a:pt x="1275930" y="2639250"/>
                  </a:lnTo>
                  <a:lnTo>
                    <a:pt x="1324216" y="2640114"/>
                  </a:lnTo>
                  <a:lnTo>
                    <a:pt x="1372501" y="2639250"/>
                  </a:lnTo>
                  <a:lnTo>
                    <a:pt x="1420355" y="2636659"/>
                  </a:lnTo>
                  <a:lnTo>
                    <a:pt x="1467739" y="2632392"/>
                  </a:lnTo>
                  <a:lnTo>
                    <a:pt x="1514627" y="2626461"/>
                  </a:lnTo>
                  <a:lnTo>
                    <a:pt x="1560982" y="2618905"/>
                  </a:lnTo>
                  <a:lnTo>
                    <a:pt x="1606778" y="2609748"/>
                  </a:lnTo>
                  <a:lnTo>
                    <a:pt x="1651990" y="2599029"/>
                  </a:lnTo>
                  <a:lnTo>
                    <a:pt x="1696593" y="2586761"/>
                  </a:lnTo>
                  <a:lnTo>
                    <a:pt x="1740547" y="2572994"/>
                  </a:lnTo>
                  <a:lnTo>
                    <a:pt x="1783816" y="2557742"/>
                  </a:lnTo>
                  <a:lnTo>
                    <a:pt x="1826387" y="2541041"/>
                  </a:lnTo>
                  <a:lnTo>
                    <a:pt x="1868220" y="2522918"/>
                  </a:lnTo>
                  <a:lnTo>
                    <a:pt x="1909292" y="2503411"/>
                  </a:lnTo>
                  <a:lnTo>
                    <a:pt x="1949564" y="2482545"/>
                  </a:lnTo>
                  <a:lnTo>
                    <a:pt x="1989010" y="2460345"/>
                  </a:lnTo>
                  <a:lnTo>
                    <a:pt x="2027605" y="2436850"/>
                  </a:lnTo>
                  <a:lnTo>
                    <a:pt x="2065312" y="2412085"/>
                  </a:lnTo>
                  <a:lnTo>
                    <a:pt x="2102116" y="2386076"/>
                  </a:lnTo>
                  <a:lnTo>
                    <a:pt x="2137968" y="2358847"/>
                  </a:lnTo>
                  <a:lnTo>
                    <a:pt x="2172843" y="2330450"/>
                  </a:lnTo>
                  <a:lnTo>
                    <a:pt x="2206714" y="2300897"/>
                  </a:lnTo>
                  <a:lnTo>
                    <a:pt x="2239556" y="2270214"/>
                  </a:lnTo>
                  <a:lnTo>
                    <a:pt x="2271344" y="2238451"/>
                  </a:lnTo>
                  <a:lnTo>
                    <a:pt x="2302027" y="2205609"/>
                  </a:lnTo>
                  <a:lnTo>
                    <a:pt x="2331593" y="2171750"/>
                  </a:lnTo>
                  <a:lnTo>
                    <a:pt x="2360003" y="2136889"/>
                  </a:lnTo>
                  <a:lnTo>
                    <a:pt x="2387231" y="2101049"/>
                  </a:lnTo>
                  <a:lnTo>
                    <a:pt x="2413254" y="2064258"/>
                  </a:lnTo>
                  <a:lnTo>
                    <a:pt x="2438031" y="2026564"/>
                  </a:lnTo>
                  <a:lnTo>
                    <a:pt x="2461539" y="1987981"/>
                  </a:lnTo>
                  <a:lnTo>
                    <a:pt x="2483751" y="1948548"/>
                  </a:lnTo>
                  <a:lnTo>
                    <a:pt x="2504617" y="1908289"/>
                  </a:lnTo>
                  <a:lnTo>
                    <a:pt x="2524137" y="1867230"/>
                  </a:lnTo>
                  <a:lnTo>
                    <a:pt x="2542260" y="1825409"/>
                  </a:lnTo>
                  <a:lnTo>
                    <a:pt x="2558961" y="1782851"/>
                  </a:lnTo>
                  <a:lnTo>
                    <a:pt x="2574226" y="1739595"/>
                  </a:lnTo>
                  <a:lnTo>
                    <a:pt x="2587993" y="1695665"/>
                  </a:lnTo>
                  <a:lnTo>
                    <a:pt x="2600261" y="1651076"/>
                  </a:lnTo>
                  <a:lnTo>
                    <a:pt x="2610993" y="1605876"/>
                  </a:lnTo>
                  <a:lnTo>
                    <a:pt x="2620149" y="1560093"/>
                  </a:lnTo>
                  <a:lnTo>
                    <a:pt x="2627706" y="1513751"/>
                  </a:lnTo>
                  <a:lnTo>
                    <a:pt x="2633637" y="1466888"/>
                  </a:lnTo>
                  <a:lnTo>
                    <a:pt x="2637917" y="1419517"/>
                  </a:lnTo>
                  <a:lnTo>
                    <a:pt x="2640495" y="1371688"/>
                  </a:lnTo>
                  <a:lnTo>
                    <a:pt x="2641371" y="1323416"/>
                  </a:lnTo>
                  <a:close/>
                </a:path>
              </a:pathLst>
            </a:custGeom>
            <a:solidFill>
              <a:srgbClr val="DED6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1640" y="2971799"/>
              <a:ext cx="1801367" cy="18044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52741" y="3179443"/>
              <a:ext cx="1189990" cy="1189355"/>
            </a:xfrm>
            <a:custGeom>
              <a:avLst/>
              <a:gdLst/>
              <a:ahLst/>
              <a:cxnLst/>
              <a:rect l="l" t="t" r="r" b="b"/>
              <a:pathLst>
                <a:path w="1189990" h="1189354">
                  <a:moveTo>
                    <a:pt x="594749" y="0"/>
                  </a:moveTo>
                  <a:lnTo>
                    <a:pt x="545971" y="1971"/>
                  </a:lnTo>
                  <a:lnTo>
                    <a:pt x="498278" y="7782"/>
                  </a:lnTo>
                  <a:lnTo>
                    <a:pt x="451824" y="17280"/>
                  </a:lnTo>
                  <a:lnTo>
                    <a:pt x="406762" y="30313"/>
                  </a:lnTo>
                  <a:lnTo>
                    <a:pt x="363246" y="46726"/>
                  </a:lnTo>
                  <a:lnTo>
                    <a:pt x="321427" y="66368"/>
                  </a:lnTo>
                  <a:lnTo>
                    <a:pt x="281460" y="89084"/>
                  </a:lnTo>
                  <a:lnTo>
                    <a:pt x="243498" y="114723"/>
                  </a:lnTo>
                  <a:lnTo>
                    <a:pt x="207692" y="143130"/>
                  </a:lnTo>
                  <a:lnTo>
                    <a:pt x="174198" y="174154"/>
                  </a:lnTo>
                  <a:lnTo>
                    <a:pt x="143166" y="207640"/>
                  </a:lnTo>
                  <a:lnTo>
                    <a:pt x="114752" y="243436"/>
                  </a:lnTo>
                  <a:lnTo>
                    <a:pt x="89107" y="281389"/>
                  </a:lnTo>
                  <a:lnTo>
                    <a:pt x="66384" y="321346"/>
                  </a:lnTo>
                  <a:lnTo>
                    <a:pt x="46738" y="363154"/>
                  </a:lnTo>
                  <a:lnTo>
                    <a:pt x="30320" y="406660"/>
                  </a:lnTo>
                  <a:lnTo>
                    <a:pt x="17285" y="451710"/>
                  </a:lnTo>
                  <a:lnTo>
                    <a:pt x="7784" y="498152"/>
                  </a:lnTo>
                  <a:lnTo>
                    <a:pt x="1971" y="545833"/>
                  </a:lnTo>
                  <a:lnTo>
                    <a:pt x="0" y="594600"/>
                  </a:lnTo>
                  <a:lnTo>
                    <a:pt x="1971" y="643366"/>
                  </a:lnTo>
                  <a:lnTo>
                    <a:pt x="7784" y="691047"/>
                  </a:lnTo>
                  <a:lnTo>
                    <a:pt x="17285" y="737489"/>
                  </a:lnTo>
                  <a:lnTo>
                    <a:pt x="30320" y="782539"/>
                  </a:lnTo>
                  <a:lnTo>
                    <a:pt x="46738" y="826045"/>
                  </a:lnTo>
                  <a:lnTo>
                    <a:pt x="66384" y="867852"/>
                  </a:lnTo>
                  <a:lnTo>
                    <a:pt x="89107" y="907809"/>
                  </a:lnTo>
                  <a:lnTo>
                    <a:pt x="114752" y="945763"/>
                  </a:lnTo>
                  <a:lnTo>
                    <a:pt x="143166" y="981559"/>
                  </a:lnTo>
                  <a:lnTo>
                    <a:pt x="174198" y="1015045"/>
                  </a:lnTo>
                  <a:lnTo>
                    <a:pt x="207692" y="1046069"/>
                  </a:lnTo>
                  <a:lnTo>
                    <a:pt x="243498" y="1074476"/>
                  </a:lnTo>
                  <a:lnTo>
                    <a:pt x="281460" y="1100115"/>
                  </a:lnTo>
                  <a:lnTo>
                    <a:pt x="321427" y="1122831"/>
                  </a:lnTo>
                  <a:lnTo>
                    <a:pt x="363246" y="1142473"/>
                  </a:lnTo>
                  <a:lnTo>
                    <a:pt x="406762" y="1158886"/>
                  </a:lnTo>
                  <a:lnTo>
                    <a:pt x="451824" y="1171919"/>
                  </a:lnTo>
                  <a:lnTo>
                    <a:pt x="498278" y="1181417"/>
                  </a:lnTo>
                  <a:lnTo>
                    <a:pt x="545971" y="1187228"/>
                  </a:lnTo>
                  <a:lnTo>
                    <a:pt x="594749" y="1189200"/>
                  </a:lnTo>
                  <a:lnTo>
                    <a:pt x="643528" y="1187228"/>
                  </a:lnTo>
                  <a:lnTo>
                    <a:pt x="691221" y="1181417"/>
                  </a:lnTo>
                  <a:lnTo>
                    <a:pt x="737675" y="1171919"/>
                  </a:lnTo>
                  <a:lnTo>
                    <a:pt x="782736" y="1158886"/>
                  </a:lnTo>
                  <a:lnTo>
                    <a:pt x="826253" y="1142473"/>
                  </a:lnTo>
                  <a:lnTo>
                    <a:pt x="868071" y="1122831"/>
                  </a:lnTo>
                  <a:lnTo>
                    <a:pt x="908038" y="1100115"/>
                  </a:lnTo>
                  <a:lnTo>
                    <a:pt x="946001" y="1074476"/>
                  </a:lnTo>
                  <a:lnTo>
                    <a:pt x="981806" y="1046069"/>
                  </a:lnTo>
                  <a:lnTo>
                    <a:pt x="1015301" y="1015045"/>
                  </a:lnTo>
                  <a:lnTo>
                    <a:pt x="1046332" y="981559"/>
                  </a:lnTo>
                  <a:lnTo>
                    <a:pt x="1074747" y="945763"/>
                  </a:lnTo>
                  <a:lnTo>
                    <a:pt x="1100392" y="907809"/>
                  </a:lnTo>
                  <a:lnTo>
                    <a:pt x="1123114" y="867852"/>
                  </a:lnTo>
                  <a:lnTo>
                    <a:pt x="1142761" y="826045"/>
                  </a:lnTo>
                  <a:lnTo>
                    <a:pt x="1159179" y="782539"/>
                  </a:lnTo>
                  <a:lnTo>
                    <a:pt x="1172214" y="737489"/>
                  </a:lnTo>
                  <a:lnTo>
                    <a:pt x="1181715" y="691047"/>
                  </a:lnTo>
                  <a:lnTo>
                    <a:pt x="1187528" y="643366"/>
                  </a:lnTo>
                  <a:lnTo>
                    <a:pt x="1189499" y="594600"/>
                  </a:lnTo>
                  <a:lnTo>
                    <a:pt x="1187528" y="545833"/>
                  </a:lnTo>
                  <a:lnTo>
                    <a:pt x="1181715" y="498152"/>
                  </a:lnTo>
                  <a:lnTo>
                    <a:pt x="1172214" y="451710"/>
                  </a:lnTo>
                  <a:lnTo>
                    <a:pt x="1159179" y="406660"/>
                  </a:lnTo>
                  <a:lnTo>
                    <a:pt x="1142761" y="363154"/>
                  </a:lnTo>
                  <a:lnTo>
                    <a:pt x="1123114" y="321346"/>
                  </a:lnTo>
                  <a:lnTo>
                    <a:pt x="1100392" y="281389"/>
                  </a:lnTo>
                  <a:lnTo>
                    <a:pt x="1074747" y="243436"/>
                  </a:lnTo>
                  <a:lnTo>
                    <a:pt x="1046332" y="207640"/>
                  </a:lnTo>
                  <a:lnTo>
                    <a:pt x="1015301" y="174154"/>
                  </a:lnTo>
                  <a:lnTo>
                    <a:pt x="981806" y="143130"/>
                  </a:lnTo>
                  <a:lnTo>
                    <a:pt x="946001" y="114723"/>
                  </a:lnTo>
                  <a:lnTo>
                    <a:pt x="908038" y="89084"/>
                  </a:lnTo>
                  <a:lnTo>
                    <a:pt x="868071" y="66368"/>
                  </a:lnTo>
                  <a:lnTo>
                    <a:pt x="826253" y="46726"/>
                  </a:lnTo>
                  <a:lnTo>
                    <a:pt x="782736" y="30313"/>
                  </a:lnTo>
                  <a:lnTo>
                    <a:pt x="737675" y="17280"/>
                  </a:lnTo>
                  <a:lnTo>
                    <a:pt x="691221" y="7782"/>
                  </a:lnTo>
                  <a:lnTo>
                    <a:pt x="643528" y="1971"/>
                  </a:lnTo>
                  <a:lnTo>
                    <a:pt x="594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18546" y="1683511"/>
            <a:ext cx="1280795" cy="4400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99"/>
              </a:lnSpc>
              <a:spcBef>
                <a:spcPts val="85"/>
              </a:spcBef>
            </a:pPr>
            <a:r>
              <a:rPr sz="900" spc="-20" dirty="0">
                <a:solidFill>
                  <a:srgbClr val="7F7F7F"/>
                </a:solidFill>
              </a:rPr>
              <a:t>Google </a:t>
            </a:r>
            <a:r>
              <a:rPr sz="900" spc="-35" dirty="0">
                <a:solidFill>
                  <a:srgbClr val="7F7F7F"/>
                </a:solidFill>
              </a:rPr>
              <a:t>Slides</a:t>
            </a:r>
            <a:r>
              <a:rPr sz="900" spc="-20" dirty="0">
                <a:solidFill>
                  <a:srgbClr val="7F7F7F"/>
                </a:solidFill>
              </a:rPr>
              <a:t> </a:t>
            </a:r>
            <a:r>
              <a:rPr sz="900" spc="-10" dirty="0">
                <a:solidFill>
                  <a:srgbClr val="7F7F7F"/>
                </a:solidFill>
              </a:rPr>
              <a:t>does</a:t>
            </a:r>
            <a:r>
              <a:rPr sz="900" spc="-25" dirty="0">
                <a:solidFill>
                  <a:srgbClr val="7F7F7F"/>
                </a:solidFill>
              </a:rPr>
              <a:t> not </a:t>
            </a:r>
            <a:r>
              <a:rPr sz="900" spc="-30" dirty="0">
                <a:solidFill>
                  <a:srgbClr val="7F7F7F"/>
                </a:solidFill>
              </a:rPr>
              <a:t>have</a:t>
            </a:r>
            <a:r>
              <a:rPr sz="900" spc="-40" dirty="0">
                <a:solidFill>
                  <a:srgbClr val="7F7F7F"/>
                </a:solidFill>
              </a:rPr>
              <a:t> </a:t>
            </a:r>
            <a:r>
              <a:rPr sz="900" dirty="0">
                <a:solidFill>
                  <a:srgbClr val="7F7F7F"/>
                </a:solidFill>
              </a:rPr>
              <a:t>an</a:t>
            </a:r>
            <a:r>
              <a:rPr sz="900" spc="-60" dirty="0">
                <a:solidFill>
                  <a:srgbClr val="7F7F7F"/>
                </a:solidFill>
              </a:rPr>
              <a:t> </a:t>
            </a:r>
            <a:r>
              <a:rPr sz="900" spc="-10" dirty="0">
                <a:solidFill>
                  <a:srgbClr val="7F7F7F"/>
                </a:solidFill>
              </a:rPr>
              <a:t>image </a:t>
            </a:r>
            <a:r>
              <a:rPr sz="900" spc="-20" dirty="0">
                <a:solidFill>
                  <a:srgbClr val="7F7F7F"/>
                </a:solidFill>
              </a:rPr>
              <a:t>placeholder</a:t>
            </a:r>
            <a:r>
              <a:rPr sz="900" spc="20" dirty="0">
                <a:solidFill>
                  <a:srgbClr val="7F7F7F"/>
                </a:solidFill>
              </a:rPr>
              <a:t> </a:t>
            </a:r>
            <a:r>
              <a:rPr sz="900" spc="-10" dirty="0">
                <a:solidFill>
                  <a:srgbClr val="7F7F7F"/>
                </a:solidFill>
              </a:rPr>
              <a:t>option.</a:t>
            </a:r>
            <a:endParaRPr sz="900"/>
          </a:p>
        </p:txBody>
      </p:sp>
      <p:sp>
        <p:nvSpPr>
          <p:cNvPr id="10" name="object 10"/>
          <p:cNvSpPr txBox="1"/>
          <p:nvPr/>
        </p:nvSpPr>
        <p:spPr>
          <a:xfrm>
            <a:off x="6565396" y="2241295"/>
            <a:ext cx="1386840" cy="568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14"/>
              </a:spcBef>
            </a:pPr>
            <a:r>
              <a:rPr sz="900" b="1" spc="-30" dirty="0">
                <a:solidFill>
                  <a:srgbClr val="7F7F7F"/>
                </a:solidFill>
                <a:latin typeface="Tahoma"/>
                <a:cs typeface="Tahoma"/>
              </a:rPr>
              <a:t>Please </a:t>
            </a:r>
            <a:r>
              <a:rPr sz="900" b="1" spc="-20" dirty="0">
                <a:solidFill>
                  <a:srgbClr val="7F7F7F"/>
                </a:solidFill>
                <a:latin typeface="Tahoma"/>
                <a:cs typeface="Tahoma"/>
              </a:rPr>
              <a:t>place</a:t>
            </a:r>
            <a:r>
              <a:rPr sz="900" b="1" spc="-30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dirty="0">
                <a:solidFill>
                  <a:srgbClr val="7F7F7F"/>
                </a:solidFill>
                <a:latin typeface="Tahoma"/>
                <a:cs typeface="Tahoma"/>
              </a:rPr>
              <a:t>an</a:t>
            </a:r>
            <a:r>
              <a:rPr sz="900" b="1" spc="-30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7F7F7F"/>
                </a:solidFill>
                <a:latin typeface="Tahoma"/>
                <a:cs typeface="Tahoma"/>
              </a:rPr>
              <a:t>image</a:t>
            </a:r>
            <a:r>
              <a:rPr sz="900" b="1" spc="-30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7F7F7F"/>
                </a:solidFill>
                <a:latin typeface="Tahoma"/>
                <a:cs typeface="Tahoma"/>
              </a:rPr>
              <a:t>of </a:t>
            </a:r>
            <a:r>
              <a:rPr sz="900" b="1" spc="-30" dirty="0">
                <a:solidFill>
                  <a:srgbClr val="7F7F7F"/>
                </a:solidFill>
                <a:latin typeface="Tahoma"/>
                <a:cs typeface="Tahoma"/>
              </a:rPr>
              <a:t>speaker</a:t>
            </a:r>
            <a:r>
              <a:rPr sz="900" b="1" spc="-5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7F7F7F"/>
                </a:solidFill>
                <a:latin typeface="Tahoma"/>
                <a:cs typeface="Tahoma"/>
              </a:rPr>
              <a:t>over</a:t>
            </a:r>
            <a:r>
              <a:rPr sz="900" b="1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35" dirty="0">
                <a:solidFill>
                  <a:srgbClr val="7F7F7F"/>
                </a:solidFill>
                <a:latin typeface="Tahoma"/>
                <a:cs typeface="Tahoma"/>
              </a:rPr>
              <a:t>this</a:t>
            </a:r>
            <a:r>
              <a:rPr sz="900" b="1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7F7F7F"/>
                </a:solidFill>
                <a:latin typeface="Tahoma"/>
                <a:cs typeface="Tahoma"/>
              </a:rPr>
              <a:t>circle manually.</a:t>
            </a:r>
            <a:r>
              <a:rPr sz="900" b="1" spc="95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7F7F7F"/>
                </a:solidFill>
                <a:latin typeface="Tahoma"/>
                <a:cs typeface="Tahoma"/>
              </a:rPr>
              <a:t>Place</a:t>
            </a:r>
            <a:r>
              <a:rPr sz="900" b="1" spc="-40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7F7F7F"/>
                </a:solidFill>
                <a:latin typeface="Tahoma"/>
                <a:cs typeface="Tahoma"/>
              </a:rPr>
              <a:t>Logo</a:t>
            </a:r>
            <a:r>
              <a:rPr sz="900" b="1" spc="-55" dirty="0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sz="900" b="1" spc="-25" dirty="0">
                <a:solidFill>
                  <a:srgbClr val="7F7F7F"/>
                </a:solidFill>
                <a:latin typeface="Tahoma"/>
                <a:cs typeface="Tahoma"/>
              </a:rPr>
              <a:t>in circle </a:t>
            </a:r>
            <a:r>
              <a:rPr sz="900" b="1" spc="-10" dirty="0">
                <a:solidFill>
                  <a:srgbClr val="7F7F7F"/>
                </a:solidFill>
                <a:latin typeface="Tahoma"/>
                <a:cs typeface="Tahoma"/>
              </a:rPr>
              <a:t>below.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133088"/>
            <a:ext cx="1185672" cy="1008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1419" y="2025903"/>
            <a:ext cx="33985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114" dirty="0">
                <a:solidFill>
                  <a:srgbClr val="26569A"/>
                </a:solidFill>
                <a:latin typeface="Tahoma"/>
                <a:cs typeface="Tahoma"/>
              </a:rPr>
              <a:t>Why</a:t>
            </a:r>
            <a:r>
              <a:rPr sz="3700" b="1" spc="-14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3700" b="1" spc="-80" dirty="0">
                <a:solidFill>
                  <a:srgbClr val="26569A"/>
                </a:solidFill>
                <a:latin typeface="Tahoma"/>
                <a:cs typeface="Tahoma"/>
              </a:rPr>
              <a:t>Tableau</a:t>
            </a:r>
            <a:r>
              <a:rPr sz="3700" b="1" spc="-13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3700" b="1" spc="-25" dirty="0">
                <a:solidFill>
                  <a:srgbClr val="26569A"/>
                </a:solidFill>
                <a:latin typeface="Tahoma"/>
                <a:cs typeface="Tahoma"/>
              </a:rPr>
              <a:t>!!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3700" y="910799"/>
            <a:ext cx="2552065" cy="2618740"/>
          </a:xfrm>
          <a:custGeom>
            <a:avLst/>
            <a:gdLst/>
            <a:ahLst/>
            <a:cxnLst/>
            <a:rect l="l" t="t" r="r" b="b"/>
            <a:pathLst>
              <a:path w="2552065" h="2618740">
                <a:moveTo>
                  <a:pt x="1275749" y="0"/>
                </a:moveTo>
                <a:lnTo>
                  <a:pt x="1227921" y="903"/>
                </a:lnTo>
                <a:lnTo>
                  <a:pt x="1180538" y="3591"/>
                </a:lnTo>
                <a:lnTo>
                  <a:pt x="1133630" y="8033"/>
                </a:lnTo>
                <a:lnTo>
                  <a:pt x="1087228" y="14196"/>
                </a:lnTo>
                <a:lnTo>
                  <a:pt x="1041363" y="22050"/>
                </a:lnTo>
                <a:lnTo>
                  <a:pt x="996065" y="31562"/>
                </a:lnTo>
                <a:lnTo>
                  <a:pt x="951366" y="42702"/>
                </a:lnTo>
                <a:lnTo>
                  <a:pt x="907296" y="55436"/>
                </a:lnTo>
                <a:lnTo>
                  <a:pt x="863886" y="69734"/>
                </a:lnTo>
                <a:lnTo>
                  <a:pt x="821167" y="85564"/>
                </a:lnTo>
                <a:lnTo>
                  <a:pt x="779170" y="102895"/>
                </a:lnTo>
                <a:lnTo>
                  <a:pt x="737925" y="121694"/>
                </a:lnTo>
                <a:lnTo>
                  <a:pt x="697464" y="141930"/>
                </a:lnTo>
                <a:lnTo>
                  <a:pt x="657817" y="163572"/>
                </a:lnTo>
                <a:lnTo>
                  <a:pt x="619016" y="186587"/>
                </a:lnTo>
                <a:lnTo>
                  <a:pt x="581090" y="210944"/>
                </a:lnTo>
                <a:lnTo>
                  <a:pt x="544071" y="236612"/>
                </a:lnTo>
                <a:lnTo>
                  <a:pt x="507990" y="263558"/>
                </a:lnTo>
                <a:lnTo>
                  <a:pt x="472877" y="291752"/>
                </a:lnTo>
                <a:lnTo>
                  <a:pt x="438764" y="321161"/>
                </a:lnTo>
                <a:lnTo>
                  <a:pt x="405680" y="351754"/>
                </a:lnTo>
                <a:lnTo>
                  <a:pt x="373658" y="383500"/>
                </a:lnTo>
                <a:lnTo>
                  <a:pt x="342727" y="416365"/>
                </a:lnTo>
                <a:lnTo>
                  <a:pt x="312919" y="450320"/>
                </a:lnTo>
                <a:lnTo>
                  <a:pt x="284265" y="485332"/>
                </a:lnTo>
                <a:lnTo>
                  <a:pt x="256795" y="521370"/>
                </a:lnTo>
                <a:lnTo>
                  <a:pt x="230540" y="558401"/>
                </a:lnTo>
                <a:lnTo>
                  <a:pt x="205531" y="596395"/>
                </a:lnTo>
                <a:lnTo>
                  <a:pt x="181798" y="635320"/>
                </a:lnTo>
                <a:lnTo>
                  <a:pt x="159374" y="675144"/>
                </a:lnTo>
                <a:lnTo>
                  <a:pt x="138288" y="715835"/>
                </a:lnTo>
                <a:lnTo>
                  <a:pt x="118571" y="757361"/>
                </a:lnTo>
                <a:lnTo>
                  <a:pt x="100254" y="799692"/>
                </a:lnTo>
                <a:lnTo>
                  <a:pt x="83369" y="842795"/>
                </a:lnTo>
                <a:lnTo>
                  <a:pt x="67945" y="886639"/>
                </a:lnTo>
                <a:lnTo>
                  <a:pt x="54013" y="931193"/>
                </a:lnTo>
                <a:lnTo>
                  <a:pt x="41606" y="976423"/>
                </a:lnTo>
                <a:lnTo>
                  <a:pt x="30752" y="1022300"/>
                </a:lnTo>
                <a:lnTo>
                  <a:pt x="21484" y="1068791"/>
                </a:lnTo>
                <a:lnTo>
                  <a:pt x="13832" y="1115864"/>
                </a:lnTo>
                <a:lnTo>
                  <a:pt x="7826" y="1163489"/>
                </a:lnTo>
                <a:lnTo>
                  <a:pt x="3499" y="1211632"/>
                </a:lnTo>
                <a:lnTo>
                  <a:pt x="879" y="1260263"/>
                </a:lnTo>
                <a:lnTo>
                  <a:pt x="0" y="1309350"/>
                </a:lnTo>
                <a:lnTo>
                  <a:pt x="879" y="1358438"/>
                </a:lnTo>
                <a:lnTo>
                  <a:pt x="3499" y="1407069"/>
                </a:lnTo>
                <a:lnTo>
                  <a:pt x="7826" y="1455212"/>
                </a:lnTo>
                <a:lnTo>
                  <a:pt x="13832" y="1502836"/>
                </a:lnTo>
                <a:lnTo>
                  <a:pt x="21484" y="1549910"/>
                </a:lnTo>
                <a:lnTo>
                  <a:pt x="30752" y="1596400"/>
                </a:lnTo>
                <a:lnTo>
                  <a:pt x="41606" y="1642277"/>
                </a:lnTo>
                <a:lnTo>
                  <a:pt x="54013" y="1687508"/>
                </a:lnTo>
                <a:lnTo>
                  <a:pt x="67945" y="1732061"/>
                </a:lnTo>
                <a:lnTo>
                  <a:pt x="83369" y="1775905"/>
                </a:lnTo>
                <a:lnTo>
                  <a:pt x="100254" y="1819008"/>
                </a:lnTo>
                <a:lnTo>
                  <a:pt x="118571" y="1861339"/>
                </a:lnTo>
                <a:lnTo>
                  <a:pt x="138288" y="1902866"/>
                </a:lnTo>
                <a:lnTo>
                  <a:pt x="159374" y="1943557"/>
                </a:lnTo>
                <a:lnTo>
                  <a:pt x="181798" y="1983380"/>
                </a:lnTo>
                <a:lnTo>
                  <a:pt x="205531" y="2022305"/>
                </a:lnTo>
                <a:lnTo>
                  <a:pt x="230540" y="2060299"/>
                </a:lnTo>
                <a:lnTo>
                  <a:pt x="256795" y="2097330"/>
                </a:lnTo>
                <a:lnTo>
                  <a:pt x="284265" y="2133368"/>
                </a:lnTo>
                <a:lnTo>
                  <a:pt x="312919" y="2168380"/>
                </a:lnTo>
                <a:lnTo>
                  <a:pt x="342727" y="2202334"/>
                </a:lnTo>
                <a:lnTo>
                  <a:pt x="373658" y="2235200"/>
                </a:lnTo>
                <a:lnTo>
                  <a:pt x="405680" y="2266945"/>
                </a:lnTo>
                <a:lnTo>
                  <a:pt x="438764" y="2297538"/>
                </a:lnTo>
                <a:lnTo>
                  <a:pt x="472877" y="2326948"/>
                </a:lnTo>
                <a:lnTo>
                  <a:pt x="507990" y="2355141"/>
                </a:lnTo>
                <a:lnTo>
                  <a:pt x="544071" y="2382088"/>
                </a:lnTo>
                <a:lnTo>
                  <a:pt x="581090" y="2407756"/>
                </a:lnTo>
                <a:lnTo>
                  <a:pt x="619016" y="2432113"/>
                </a:lnTo>
                <a:lnTo>
                  <a:pt x="657817" y="2455128"/>
                </a:lnTo>
                <a:lnTo>
                  <a:pt x="697464" y="2476770"/>
                </a:lnTo>
                <a:lnTo>
                  <a:pt x="737925" y="2497006"/>
                </a:lnTo>
                <a:lnTo>
                  <a:pt x="779170" y="2515805"/>
                </a:lnTo>
                <a:lnTo>
                  <a:pt x="821167" y="2533135"/>
                </a:lnTo>
                <a:lnTo>
                  <a:pt x="863886" y="2548965"/>
                </a:lnTo>
                <a:lnTo>
                  <a:pt x="907296" y="2563263"/>
                </a:lnTo>
                <a:lnTo>
                  <a:pt x="951366" y="2575998"/>
                </a:lnTo>
                <a:lnTo>
                  <a:pt x="996065" y="2587137"/>
                </a:lnTo>
                <a:lnTo>
                  <a:pt x="1041363" y="2596650"/>
                </a:lnTo>
                <a:lnTo>
                  <a:pt x="1087228" y="2604503"/>
                </a:lnTo>
                <a:lnTo>
                  <a:pt x="1133630" y="2610667"/>
                </a:lnTo>
                <a:lnTo>
                  <a:pt x="1180538" y="2615109"/>
                </a:lnTo>
                <a:lnTo>
                  <a:pt x="1227921" y="2617797"/>
                </a:lnTo>
                <a:lnTo>
                  <a:pt x="1275749" y="2618700"/>
                </a:lnTo>
                <a:lnTo>
                  <a:pt x="1323576" y="2617797"/>
                </a:lnTo>
                <a:lnTo>
                  <a:pt x="1370959" y="2615109"/>
                </a:lnTo>
                <a:lnTo>
                  <a:pt x="1417868" y="2610667"/>
                </a:lnTo>
                <a:lnTo>
                  <a:pt x="1464270" y="2604503"/>
                </a:lnTo>
                <a:lnTo>
                  <a:pt x="1510135" y="2596650"/>
                </a:lnTo>
                <a:lnTo>
                  <a:pt x="1555433" y="2587137"/>
                </a:lnTo>
                <a:lnTo>
                  <a:pt x="1600132" y="2575998"/>
                </a:lnTo>
                <a:lnTo>
                  <a:pt x="1644202" y="2563263"/>
                </a:lnTo>
                <a:lnTo>
                  <a:pt x="1687612" y="2548965"/>
                </a:lnTo>
                <a:lnTo>
                  <a:pt x="1730331" y="2533135"/>
                </a:lnTo>
                <a:lnTo>
                  <a:pt x="1772328" y="2515805"/>
                </a:lnTo>
                <a:lnTo>
                  <a:pt x="1813573" y="2497006"/>
                </a:lnTo>
                <a:lnTo>
                  <a:pt x="1854034" y="2476770"/>
                </a:lnTo>
                <a:lnTo>
                  <a:pt x="1893681" y="2455128"/>
                </a:lnTo>
                <a:lnTo>
                  <a:pt x="1932482" y="2432113"/>
                </a:lnTo>
                <a:lnTo>
                  <a:pt x="1970408" y="2407756"/>
                </a:lnTo>
                <a:lnTo>
                  <a:pt x="2007427" y="2382088"/>
                </a:lnTo>
                <a:lnTo>
                  <a:pt x="2043508" y="2355141"/>
                </a:lnTo>
                <a:lnTo>
                  <a:pt x="2078621" y="2326948"/>
                </a:lnTo>
                <a:lnTo>
                  <a:pt x="2112735" y="2297538"/>
                </a:lnTo>
                <a:lnTo>
                  <a:pt x="2145818" y="2266945"/>
                </a:lnTo>
                <a:lnTo>
                  <a:pt x="2177840" y="2235200"/>
                </a:lnTo>
                <a:lnTo>
                  <a:pt x="2208771" y="2202334"/>
                </a:lnTo>
                <a:lnTo>
                  <a:pt x="2238579" y="2168380"/>
                </a:lnTo>
                <a:lnTo>
                  <a:pt x="2267234" y="2133368"/>
                </a:lnTo>
                <a:lnTo>
                  <a:pt x="2294704" y="2097330"/>
                </a:lnTo>
                <a:lnTo>
                  <a:pt x="2320959" y="2060299"/>
                </a:lnTo>
                <a:lnTo>
                  <a:pt x="2345968" y="2022305"/>
                </a:lnTo>
                <a:lnTo>
                  <a:pt x="2369700" y="1983380"/>
                </a:lnTo>
                <a:lnTo>
                  <a:pt x="2392125" y="1943557"/>
                </a:lnTo>
                <a:lnTo>
                  <a:pt x="2413211" y="1902866"/>
                </a:lnTo>
                <a:lnTo>
                  <a:pt x="2432928" y="1861339"/>
                </a:lnTo>
                <a:lnTo>
                  <a:pt x="2451244" y="1819008"/>
                </a:lnTo>
                <a:lnTo>
                  <a:pt x="2468130" y="1775905"/>
                </a:lnTo>
                <a:lnTo>
                  <a:pt x="2483554" y="1732061"/>
                </a:lnTo>
                <a:lnTo>
                  <a:pt x="2497485" y="1687508"/>
                </a:lnTo>
                <a:lnTo>
                  <a:pt x="2509893" y="1642277"/>
                </a:lnTo>
                <a:lnTo>
                  <a:pt x="2520746" y="1596400"/>
                </a:lnTo>
                <a:lnTo>
                  <a:pt x="2530015" y="1549910"/>
                </a:lnTo>
                <a:lnTo>
                  <a:pt x="2537667" y="1502836"/>
                </a:lnTo>
                <a:lnTo>
                  <a:pt x="2543672" y="1455212"/>
                </a:lnTo>
                <a:lnTo>
                  <a:pt x="2548000" y="1407069"/>
                </a:lnTo>
                <a:lnTo>
                  <a:pt x="2550619" y="1358438"/>
                </a:lnTo>
                <a:lnTo>
                  <a:pt x="2551499" y="1309350"/>
                </a:lnTo>
                <a:lnTo>
                  <a:pt x="2550619" y="1260263"/>
                </a:lnTo>
                <a:lnTo>
                  <a:pt x="2548000" y="1211632"/>
                </a:lnTo>
                <a:lnTo>
                  <a:pt x="2543672" y="1163489"/>
                </a:lnTo>
                <a:lnTo>
                  <a:pt x="2537667" y="1115864"/>
                </a:lnTo>
                <a:lnTo>
                  <a:pt x="2530015" y="1068791"/>
                </a:lnTo>
                <a:lnTo>
                  <a:pt x="2520746" y="1022300"/>
                </a:lnTo>
                <a:lnTo>
                  <a:pt x="2509893" y="976423"/>
                </a:lnTo>
                <a:lnTo>
                  <a:pt x="2497485" y="931193"/>
                </a:lnTo>
                <a:lnTo>
                  <a:pt x="2483554" y="886639"/>
                </a:lnTo>
                <a:lnTo>
                  <a:pt x="2468130" y="842795"/>
                </a:lnTo>
                <a:lnTo>
                  <a:pt x="2451244" y="799692"/>
                </a:lnTo>
                <a:lnTo>
                  <a:pt x="2432928" y="757361"/>
                </a:lnTo>
                <a:lnTo>
                  <a:pt x="2413211" y="715835"/>
                </a:lnTo>
                <a:lnTo>
                  <a:pt x="2392125" y="675144"/>
                </a:lnTo>
                <a:lnTo>
                  <a:pt x="2369700" y="635320"/>
                </a:lnTo>
                <a:lnTo>
                  <a:pt x="2345968" y="596395"/>
                </a:lnTo>
                <a:lnTo>
                  <a:pt x="2320959" y="558401"/>
                </a:lnTo>
                <a:lnTo>
                  <a:pt x="2294704" y="521370"/>
                </a:lnTo>
                <a:lnTo>
                  <a:pt x="2267234" y="485332"/>
                </a:lnTo>
                <a:lnTo>
                  <a:pt x="2238579" y="450320"/>
                </a:lnTo>
                <a:lnTo>
                  <a:pt x="2208771" y="416365"/>
                </a:lnTo>
                <a:lnTo>
                  <a:pt x="2177840" y="383500"/>
                </a:lnTo>
                <a:lnTo>
                  <a:pt x="2145818" y="351754"/>
                </a:lnTo>
                <a:lnTo>
                  <a:pt x="2112735" y="321161"/>
                </a:lnTo>
                <a:lnTo>
                  <a:pt x="2078621" y="291752"/>
                </a:lnTo>
                <a:lnTo>
                  <a:pt x="2043508" y="263558"/>
                </a:lnTo>
                <a:lnTo>
                  <a:pt x="2007427" y="236612"/>
                </a:lnTo>
                <a:lnTo>
                  <a:pt x="1970408" y="210944"/>
                </a:lnTo>
                <a:lnTo>
                  <a:pt x="1932482" y="186587"/>
                </a:lnTo>
                <a:lnTo>
                  <a:pt x="1893681" y="163572"/>
                </a:lnTo>
                <a:lnTo>
                  <a:pt x="1854034" y="141930"/>
                </a:lnTo>
                <a:lnTo>
                  <a:pt x="1813573" y="121694"/>
                </a:lnTo>
                <a:lnTo>
                  <a:pt x="1772328" y="102895"/>
                </a:lnTo>
                <a:lnTo>
                  <a:pt x="1730331" y="85564"/>
                </a:lnTo>
                <a:lnTo>
                  <a:pt x="1687612" y="69734"/>
                </a:lnTo>
                <a:lnTo>
                  <a:pt x="1644202" y="55436"/>
                </a:lnTo>
                <a:lnTo>
                  <a:pt x="1600132" y="42702"/>
                </a:lnTo>
                <a:lnTo>
                  <a:pt x="1555433" y="31562"/>
                </a:lnTo>
                <a:lnTo>
                  <a:pt x="1510135" y="22050"/>
                </a:lnTo>
                <a:lnTo>
                  <a:pt x="1464270" y="14196"/>
                </a:lnTo>
                <a:lnTo>
                  <a:pt x="1417868" y="8033"/>
                </a:lnTo>
                <a:lnTo>
                  <a:pt x="1370959" y="3591"/>
                </a:lnTo>
                <a:lnTo>
                  <a:pt x="1323576" y="903"/>
                </a:lnTo>
                <a:lnTo>
                  <a:pt x="127574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602" y="689864"/>
            <a:ext cx="300990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Analytics people </a:t>
            </a: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love</a:t>
            </a:r>
            <a:r>
              <a:rPr sz="4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949" y="3283711"/>
            <a:ext cx="9436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Intuitive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5922" y="3283711"/>
            <a:ext cx="10610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Powerful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4353" y="3283711"/>
            <a:ext cx="853440" cy="9950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People learn faster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8474" y="3142389"/>
            <a:ext cx="8241030" cy="1692275"/>
            <a:chOff x="528474" y="3142389"/>
            <a:chExt cx="8241030" cy="1692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0688" y="4629911"/>
              <a:ext cx="978407" cy="2042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8474" y="3167789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>
                  <a:moveTo>
                    <a:pt x="0" y="0"/>
                  </a:moveTo>
                  <a:lnTo>
                    <a:pt x="347827" y="1"/>
                  </a:lnTo>
                </a:path>
              </a:pathLst>
            </a:custGeom>
            <a:ln w="50800">
              <a:solidFill>
                <a:srgbClr val="73F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4869" y="3167789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>
                  <a:moveTo>
                    <a:pt x="0" y="0"/>
                  </a:moveTo>
                  <a:lnTo>
                    <a:pt x="347827" y="1"/>
                  </a:lnTo>
                </a:path>
              </a:pathLst>
            </a:custGeom>
            <a:ln w="50800">
              <a:solidFill>
                <a:srgbClr val="73F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5573" y="3167789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>
                  <a:moveTo>
                    <a:pt x="0" y="0"/>
                  </a:moveTo>
                  <a:lnTo>
                    <a:pt x="347827" y="1"/>
                  </a:lnTo>
                </a:path>
              </a:pathLst>
            </a:custGeom>
            <a:ln w="50800">
              <a:solidFill>
                <a:srgbClr val="73F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672" y="381000"/>
            <a:ext cx="1624584" cy="3383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243071"/>
            <a:ext cx="9144000" cy="18989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7472" y="252984"/>
            <a:ext cx="4032504" cy="499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476" y="273811"/>
            <a:ext cx="463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What</a:t>
            </a:r>
            <a:r>
              <a:rPr spc="-125" dirty="0"/>
              <a:t> </a:t>
            </a:r>
            <a:r>
              <a:rPr spc="-40" dirty="0"/>
              <a:t>you</a:t>
            </a:r>
            <a:r>
              <a:rPr spc="-125" dirty="0"/>
              <a:t> </a:t>
            </a:r>
            <a:r>
              <a:rPr spc="-20" dirty="0"/>
              <a:t>can</a:t>
            </a:r>
            <a:r>
              <a:rPr spc="-114" dirty="0"/>
              <a:t> </a:t>
            </a:r>
            <a:r>
              <a:rPr spc="-45" dirty="0"/>
              <a:t>use</a:t>
            </a:r>
            <a:r>
              <a:rPr spc="-125" dirty="0"/>
              <a:t> </a:t>
            </a:r>
            <a:r>
              <a:rPr spc="-65" dirty="0"/>
              <a:t>Tableau</a:t>
            </a:r>
            <a:r>
              <a:rPr spc="-110" dirty="0"/>
              <a:t> </a:t>
            </a:r>
            <a:r>
              <a:rPr spc="-20" dirty="0"/>
              <a:t>for</a:t>
            </a:r>
            <a:r>
              <a:rPr spc="-125" dirty="0"/>
              <a:t> </a:t>
            </a:r>
            <a:r>
              <a:rPr spc="-50"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4449" y="737615"/>
            <a:ext cx="6289040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With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the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help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of</a:t>
            </a:r>
            <a:r>
              <a:rPr sz="1100" spc="-4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Tableau’s</a:t>
            </a:r>
            <a:r>
              <a:rPr sz="1100" spc="-4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powerful</a:t>
            </a:r>
            <a:r>
              <a:rPr sz="1100" spc="-3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Arial MT"/>
                <a:cs typeface="Arial MT"/>
              </a:rPr>
              <a:t>AI-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enabled</a:t>
            </a:r>
            <a:r>
              <a:rPr sz="1100" spc="-3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tools,</a:t>
            </a:r>
            <a:r>
              <a:rPr sz="1100" spc="-4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businesses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can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perform</a:t>
            </a:r>
            <a:r>
              <a:rPr sz="1100" spc="-4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the</a:t>
            </a:r>
            <a:r>
              <a:rPr sz="1100" spc="-30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22222"/>
                </a:solidFill>
                <a:latin typeface="Arial MT"/>
                <a:cs typeface="Arial MT"/>
              </a:rPr>
              <a:t>following</a:t>
            </a:r>
            <a:r>
              <a:rPr sz="1100" spc="-35" dirty="0">
                <a:solidFill>
                  <a:srgbClr val="222222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222222"/>
                </a:solidFill>
                <a:latin typeface="Arial MT"/>
                <a:cs typeface="Arial MT"/>
              </a:rPr>
              <a:t>functions: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100" dirty="0">
              <a:latin typeface="Arial MT"/>
              <a:cs typeface="Arial MT"/>
            </a:endParaRPr>
          </a:p>
          <a:p>
            <a:pPr marL="329565" indent="-316865">
              <a:lnSpc>
                <a:spcPct val="100000"/>
              </a:lnSpc>
              <a:buFont typeface="Arial MT"/>
              <a:buChar char="●"/>
              <a:tabLst>
                <a:tab pos="329565" algn="l"/>
              </a:tabLst>
            </a:pPr>
            <a:r>
              <a:rPr sz="1400" b="1" spc="-55" dirty="0">
                <a:solidFill>
                  <a:srgbClr val="222222"/>
                </a:solidFill>
                <a:latin typeface="Tahoma"/>
                <a:cs typeface="Tahoma"/>
              </a:rPr>
              <a:t>Smart</a:t>
            </a:r>
            <a:r>
              <a:rPr sz="1400" b="1" spc="-30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222222"/>
                </a:solidFill>
                <a:latin typeface="Tahoma"/>
                <a:cs typeface="Tahoma"/>
              </a:rPr>
              <a:t>Data</a:t>
            </a:r>
            <a:r>
              <a:rPr sz="1400" b="1" spc="-2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Preparation</a:t>
            </a:r>
            <a:endParaRPr sz="1400" dirty="0">
              <a:latin typeface="Tahoma"/>
              <a:cs typeface="Tahoma"/>
            </a:endParaRPr>
          </a:p>
          <a:p>
            <a:pPr marL="329565" indent="-316865">
              <a:lnSpc>
                <a:spcPct val="100000"/>
              </a:lnSpc>
              <a:spcBef>
                <a:spcPts val="340"/>
              </a:spcBef>
              <a:buFont typeface="Arial MT"/>
              <a:buChar char="●"/>
              <a:tabLst>
                <a:tab pos="329565" algn="l"/>
              </a:tabLst>
            </a:pPr>
            <a:r>
              <a:rPr sz="1400" b="1" spc="-60" dirty="0">
                <a:solidFill>
                  <a:srgbClr val="222222"/>
                </a:solidFill>
                <a:latin typeface="Tahoma"/>
                <a:cs typeface="Tahoma"/>
              </a:rPr>
              <a:t>Fast</a:t>
            </a: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222222"/>
                </a:solidFill>
                <a:latin typeface="Tahoma"/>
                <a:cs typeface="Tahoma"/>
              </a:rPr>
              <a:t>Data</a:t>
            </a:r>
            <a:r>
              <a:rPr sz="1400" b="1" spc="-2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Exploration</a:t>
            </a:r>
            <a:endParaRPr sz="1400" dirty="0">
              <a:latin typeface="Tahoma"/>
              <a:cs typeface="Tahoma"/>
            </a:endParaRPr>
          </a:p>
          <a:p>
            <a:pPr marL="329565" indent="-316865">
              <a:lnSpc>
                <a:spcPct val="100000"/>
              </a:lnSpc>
              <a:spcBef>
                <a:spcPts val="215"/>
              </a:spcBef>
              <a:buFont typeface="Arial MT"/>
              <a:buChar char="●"/>
              <a:tabLst>
                <a:tab pos="329565" algn="l"/>
              </a:tabLst>
            </a:pPr>
            <a:r>
              <a:rPr sz="1400" b="1" spc="-55" dirty="0">
                <a:solidFill>
                  <a:srgbClr val="222222"/>
                </a:solidFill>
                <a:latin typeface="Tahoma"/>
                <a:cs typeface="Tahoma"/>
              </a:rPr>
              <a:t>Interactive</a:t>
            </a:r>
            <a:r>
              <a:rPr sz="1400" b="1" spc="-30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222222"/>
                </a:solidFill>
                <a:latin typeface="Tahoma"/>
                <a:cs typeface="Tahoma"/>
              </a:rPr>
              <a:t>Data</a:t>
            </a:r>
            <a:r>
              <a:rPr sz="1400" b="1" spc="-30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Visualisation</a:t>
            </a:r>
            <a:endParaRPr sz="1400" dirty="0">
              <a:latin typeface="Tahoma"/>
              <a:cs typeface="Tahoma"/>
            </a:endParaRPr>
          </a:p>
          <a:p>
            <a:pPr marL="329565" indent="-316865">
              <a:lnSpc>
                <a:spcPct val="100000"/>
              </a:lnSpc>
              <a:spcBef>
                <a:spcPts val="215"/>
              </a:spcBef>
              <a:buFont typeface="Arial MT"/>
              <a:buChar char="●"/>
              <a:tabLst>
                <a:tab pos="329565" algn="l"/>
              </a:tabLst>
            </a:pP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Performance</a:t>
            </a:r>
            <a:r>
              <a:rPr sz="1400" b="1" spc="-1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Tracking</a:t>
            </a:r>
            <a:endParaRPr sz="1400" dirty="0">
              <a:latin typeface="Tahoma"/>
              <a:cs typeface="Tahoma"/>
            </a:endParaRPr>
          </a:p>
          <a:p>
            <a:pPr marL="329565" indent="-297815">
              <a:lnSpc>
                <a:spcPct val="100000"/>
              </a:lnSpc>
              <a:spcBef>
                <a:spcPts val="310"/>
              </a:spcBef>
              <a:buSzPct val="78571"/>
              <a:buFont typeface="Arial MT"/>
              <a:buChar char="●"/>
              <a:tabLst>
                <a:tab pos="329565" algn="l"/>
              </a:tabLst>
            </a:pPr>
            <a:r>
              <a:rPr sz="1400" b="1" spc="-20" dirty="0">
                <a:solidFill>
                  <a:srgbClr val="222222"/>
                </a:solidFill>
                <a:latin typeface="Tahoma"/>
                <a:cs typeface="Tahoma"/>
              </a:rPr>
              <a:t>Collaboration</a:t>
            </a:r>
            <a:r>
              <a:rPr sz="1400" b="1" spc="-60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222222"/>
                </a:solidFill>
                <a:latin typeface="Tahoma"/>
                <a:cs typeface="Tahoma"/>
              </a:rPr>
              <a:t>and</a:t>
            </a:r>
            <a:r>
              <a:rPr sz="1400" b="1" spc="-60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Secured</a:t>
            </a:r>
            <a:r>
              <a:rPr sz="1400" b="1" spc="-6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Sharing</a:t>
            </a:r>
            <a:endParaRPr sz="1400" dirty="0">
              <a:latin typeface="Tahoma"/>
              <a:cs typeface="Tahoma"/>
            </a:endParaRPr>
          </a:p>
          <a:p>
            <a:pPr marL="329565" indent="-304165">
              <a:lnSpc>
                <a:spcPct val="100000"/>
              </a:lnSpc>
              <a:spcBef>
                <a:spcPts val="240"/>
              </a:spcBef>
              <a:buSzPct val="85714"/>
              <a:buFont typeface="Arial MT"/>
              <a:buChar char="●"/>
              <a:tabLst>
                <a:tab pos="329565" algn="l"/>
              </a:tabLst>
            </a:pPr>
            <a:r>
              <a:rPr sz="1400" b="1" spc="-85" dirty="0">
                <a:solidFill>
                  <a:srgbClr val="222222"/>
                </a:solidFill>
                <a:latin typeface="Tahoma"/>
                <a:cs typeface="Tahoma"/>
              </a:rPr>
              <a:t>AI</a:t>
            </a: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solidFill>
                  <a:srgbClr val="222222"/>
                </a:solidFill>
                <a:latin typeface="Tahoma"/>
                <a:cs typeface="Tahoma"/>
              </a:rPr>
              <a:t>Powered</a:t>
            </a: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222222"/>
                </a:solidFill>
                <a:latin typeface="Tahoma"/>
                <a:cs typeface="Tahoma"/>
              </a:rPr>
              <a:t>Data</a:t>
            </a:r>
            <a:r>
              <a:rPr sz="1400" b="1" spc="-35" dirty="0">
                <a:solidFill>
                  <a:srgbClr val="222222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222222"/>
                </a:solidFill>
                <a:latin typeface="Tahoma"/>
                <a:cs typeface="Tahoma"/>
              </a:rPr>
              <a:t>Mining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2816" y="1027175"/>
            <a:ext cx="8711565" cy="4114800"/>
            <a:chOff x="432816" y="1027175"/>
            <a:chExt cx="8711565" cy="41148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816" y="2752343"/>
              <a:ext cx="4203192" cy="23896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3383" y="2520695"/>
              <a:ext cx="3444240" cy="22981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7816" y="1027175"/>
              <a:ext cx="2996184" cy="2481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3056" y="1027175"/>
              <a:ext cx="2386583" cy="2042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0007" y="1027175"/>
              <a:ext cx="1911095" cy="19202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411480" cy="3627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249" y="543559"/>
            <a:ext cx="37077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45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integrated platform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249" y="1915160"/>
            <a:ext cx="56114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45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5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sz="4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5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Arial"/>
                <a:cs typeface="Arial"/>
              </a:rPr>
              <a:t>start </a:t>
            </a:r>
            <a:r>
              <a:rPr sz="4500" b="1" u="heavy" dirty="0">
                <a:solidFill>
                  <a:srgbClr val="FFFFFF"/>
                </a:solidFill>
                <a:uFill>
                  <a:solidFill>
                    <a:srgbClr val="76D6FF"/>
                  </a:solidFill>
                </a:uFill>
                <a:latin typeface="Arial"/>
                <a:cs typeface="Arial"/>
              </a:rPr>
              <a:t>a</a:t>
            </a: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4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b="1" spc="-20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4500" b="1" u="heavy" spc="-20" dirty="0">
                <a:solidFill>
                  <a:srgbClr val="FFFFFF"/>
                </a:solidFill>
                <a:uFill>
                  <a:solidFill>
                    <a:srgbClr val="76D6FF"/>
                  </a:solidFill>
                </a:uFill>
                <a:latin typeface="Arial"/>
                <a:cs typeface="Arial"/>
              </a:rPr>
              <a:t>al</a:t>
            </a:r>
            <a:r>
              <a:rPr sz="45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25" y="3457447"/>
            <a:ext cx="111950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Flexibility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Choice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7701" y="3457447"/>
            <a:ext cx="147574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Governance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6797" y="3457447"/>
            <a:ext cx="122491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Integrated Platform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2301" y="3308648"/>
            <a:ext cx="4617085" cy="1525905"/>
            <a:chOff x="4152301" y="3308648"/>
            <a:chExt cx="4617085" cy="15259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0688" y="4629911"/>
              <a:ext cx="978407" cy="2042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52301" y="3334048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>
                  <a:moveTo>
                    <a:pt x="0" y="0"/>
                  </a:moveTo>
                  <a:lnTo>
                    <a:pt x="347827" y="1"/>
                  </a:lnTo>
                </a:path>
              </a:pathLst>
            </a:custGeom>
            <a:ln w="50800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ED6B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2230"/>
            <a:chOff x="0" y="0"/>
            <a:chExt cx="9144000" cy="51422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0288" y="441959"/>
              <a:ext cx="353568" cy="249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19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27636" y="1239012"/>
            <a:ext cx="1290320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E0F6FC"/>
                </a:solidFill>
                <a:latin typeface="Arial MT"/>
                <a:cs typeface="Arial MT"/>
              </a:rPr>
              <a:t>500+</a:t>
            </a:r>
            <a:endParaRPr sz="3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spc="-10" dirty="0">
                <a:solidFill>
                  <a:srgbClr val="E0F6FC"/>
                </a:solidFill>
                <a:latin typeface="Arial MT"/>
                <a:cs typeface="Arial MT"/>
              </a:rPr>
              <a:t>User</a:t>
            </a:r>
            <a:r>
              <a:rPr sz="1800" spc="-114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0F6FC"/>
                </a:solidFill>
                <a:latin typeface="Arial MT"/>
                <a:cs typeface="Arial MT"/>
              </a:rPr>
              <a:t>Groups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3440" y="2406396"/>
            <a:ext cx="2074545" cy="115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0"/>
              </a:spcBef>
            </a:pPr>
            <a:r>
              <a:rPr sz="3800" spc="-25" dirty="0">
                <a:solidFill>
                  <a:srgbClr val="E0F6FC"/>
                </a:solidFill>
                <a:latin typeface="Arial MT"/>
                <a:cs typeface="Arial MT"/>
              </a:rPr>
              <a:t>150,000+</a:t>
            </a:r>
            <a:endParaRPr sz="3800">
              <a:latin typeface="Arial MT"/>
              <a:cs typeface="Arial MT"/>
            </a:endParaRPr>
          </a:p>
          <a:p>
            <a:pPr marL="463550" marR="219710" indent="-450850">
              <a:lnSpc>
                <a:spcPts val="2110"/>
              </a:lnSpc>
              <a:spcBef>
                <a:spcPts val="140"/>
              </a:spcBef>
            </a:pPr>
            <a:r>
              <a:rPr sz="1800" spc="-20" dirty="0">
                <a:solidFill>
                  <a:srgbClr val="E0F6FC"/>
                </a:solidFill>
                <a:latin typeface="Arial MT"/>
                <a:cs typeface="Arial MT"/>
              </a:rPr>
              <a:t>Online</a:t>
            </a:r>
            <a:r>
              <a:rPr sz="1800" spc="-6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E0F6FC"/>
                </a:solidFill>
                <a:latin typeface="Arial MT"/>
                <a:cs typeface="Arial MT"/>
              </a:rPr>
              <a:t>Community </a:t>
            </a:r>
            <a:r>
              <a:rPr sz="1800" spc="-10" dirty="0">
                <a:solidFill>
                  <a:srgbClr val="E0F6FC"/>
                </a:solidFill>
                <a:latin typeface="Arial MT"/>
                <a:cs typeface="Arial MT"/>
              </a:rPr>
              <a:t>Members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1757" y="3031235"/>
            <a:ext cx="2432050" cy="14338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37465">
              <a:lnSpc>
                <a:spcPts val="1610"/>
              </a:lnSpc>
              <a:spcBef>
                <a:spcPts val="210"/>
              </a:spcBef>
            </a:pP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User</a:t>
            </a:r>
            <a:r>
              <a:rPr sz="1400" spc="-4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E0F6FC"/>
                </a:solidFill>
                <a:latin typeface="Arial MT"/>
                <a:cs typeface="Arial MT"/>
              </a:rPr>
              <a:t>enablement</a:t>
            </a:r>
            <a:r>
              <a:rPr sz="14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is</a:t>
            </a:r>
            <a:r>
              <a:rPr sz="1400" spc="-4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a</a:t>
            </a:r>
            <a:r>
              <a:rPr sz="14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particular strength</a:t>
            </a:r>
            <a:r>
              <a:rPr sz="1400" spc="-6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for</a:t>
            </a:r>
            <a:r>
              <a:rPr sz="14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0F6FC"/>
                </a:solidFill>
                <a:latin typeface="Arial MT"/>
                <a:cs typeface="Arial MT"/>
              </a:rPr>
              <a:t>Tableau</a:t>
            </a:r>
            <a:r>
              <a:rPr sz="1400" spc="-6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0F6FC"/>
                </a:solidFill>
                <a:latin typeface="Arial MT"/>
                <a:cs typeface="Arial MT"/>
              </a:rPr>
              <a:t>Software</a:t>
            </a:r>
            <a:endParaRPr sz="1400" dirty="0">
              <a:latin typeface="Arial MT"/>
              <a:cs typeface="Arial MT"/>
            </a:endParaRPr>
          </a:p>
          <a:p>
            <a:pPr marL="12700" marR="93345">
              <a:lnSpc>
                <a:spcPct val="95000"/>
              </a:lnSpc>
              <a:spcBef>
                <a:spcPts val="65"/>
              </a:spcBef>
            </a:pP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—</a:t>
            </a:r>
            <a:r>
              <a:rPr sz="1400" spc="-8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by</a:t>
            </a:r>
            <a:r>
              <a:rPr sz="14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a</a:t>
            </a:r>
            <a:r>
              <a:rPr sz="1400" spc="-5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wide</a:t>
            </a:r>
            <a:r>
              <a:rPr sz="1400" spc="-6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margin</a:t>
            </a:r>
            <a:r>
              <a:rPr sz="1400" spc="-5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—</a:t>
            </a:r>
            <a:r>
              <a:rPr sz="1400" spc="-7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with 93%</a:t>
            </a:r>
            <a:r>
              <a:rPr sz="1400" spc="-7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of</a:t>
            </a:r>
            <a:r>
              <a:rPr sz="14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0F6FC"/>
                </a:solidFill>
                <a:latin typeface="Arial MT"/>
                <a:cs typeface="Arial MT"/>
              </a:rPr>
              <a:t>customers</a:t>
            </a:r>
            <a:r>
              <a:rPr sz="14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rating</a:t>
            </a:r>
            <a:r>
              <a:rPr sz="14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E0F6FC"/>
                </a:solidFill>
                <a:latin typeface="Arial MT"/>
                <a:cs typeface="Arial MT"/>
              </a:rPr>
              <a:t>these </a:t>
            </a:r>
            <a:r>
              <a:rPr sz="1400" spc="-25" dirty="0">
                <a:solidFill>
                  <a:srgbClr val="E0F6FC"/>
                </a:solidFill>
                <a:latin typeface="Arial MT"/>
                <a:cs typeface="Arial MT"/>
              </a:rPr>
              <a:t>capabilities</a:t>
            </a:r>
            <a:r>
              <a:rPr sz="1400" spc="-4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0F6FC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0F6FC"/>
                </a:solidFill>
                <a:latin typeface="Arial MT"/>
                <a:cs typeface="Arial MT"/>
              </a:rPr>
              <a:t>excellent.</a:t>
            </a:r>
            <a:endParaRPr sz="1400" dirty="0">
              <a:latin typeface="Arial MT"/>
              <a:cs typeface="Arial MT"/>
            </a:endParaRPr>
          </a:p>
          <a:p>
            <a:pPr marL="12700" marR="5080" algn="just">
              <a:lnSpc>
                <a:spcPct val="93800"/>
              </a:lnSpc>
              <a:spcBef>
                <a:spcPts val="204"/>
              </a:spcBef>
            </a:pPr>
            <a:r>
              <a:rPr sz="800" b="1" spc="-40" dirty="0">
                <a:solidFill>
                  <a:srgbClr val="E0F6FC"/>
                </a:solidFill>
                <a:latin typeface="Arial"/>
                <a:cs typeface="Arial"/>
              </a:rPr>
              <a:t>GARTNER</a:t>
            </a:r>
            <a:r>
              <a:rPr sz="800" b="1" spc="-15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E0F6FC"/>
                </a:solidFill>
                <a:latin typeface="Arial MT"/>
                <a:cs typeface="Arial MT"/>
              </a:rPr>
              <a:t>–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5" dirty="0">
                <a:solidFill>
                  <a:srgbClr val="E0F6FC"/>
                </a:solidFill>
                <a:latin typeface="Arial MT"/>
                <a:cs typeface="Arial MT"/>
              </a:rPr>
              <a:t>SURVEY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ANALYSIS:</a:t>
            </a:r>
            <a:r>
              <a:rPr sz="800" spc="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5" dirty="0">
                <a:solidFill>
                  <a:srgbClr val="E0F6FC"/>
                </a:solidFill>
                <a:latin typeface="Arial MT"/>
                <a:cs typeface="Arial MT"/>
              </a:rPr>
              <a:t>CUSTOMERS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RATE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THEIR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ANALYTICS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5" dirty="0">
                <a:solidFill>
                  <a:srgbClr val="E0F6FC"/>
                </a:solidFill>
                <a:latin typeface="Arial MT"/>
                <a:cs typeface="Arial MT"/>
              </a:rPr>
              <a:t>AND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BI</a:t>
            </a:r>
            <a:r>
              <a:rPr sz="800" spc="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PLATFORM</a:t>
            </a:r>
            <a:r>
              <a:rPr sz="8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30" dirty="0">
                <a:solidFill>
                  <a:srgbClr val="E0F6FC"/>
                </a:solidFill>
                <a:latin typeface="Arial MT"/>
                <a:cs typeface="Arial MT"/>
              </a:rPr>
              <a:t>EXPERIENCE,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 2018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1752" y="948945"/>
            <a:ext cx="2155825" cy="179832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5400" b="1" spc="-25" dirty="0">
                <a:solidFill>
                  <a:srgbClr val="E0F6FC"/>
                </a:solidFill>
                <a:latin typeface="Arial"/>
                <a:cs typeface="Arial"/>
              </a:rPr>
              <a:t>93%</a:t>
            </a:r>
            <a:endParaRPr sz="5400" dirty="0">
              <a:latin typeface="Arial"/>
              <a:cs typeface="Arial"/>
            </a:endParaRPr>
          </a:p>
          <a:p>
            <a:pPr marL="42545" marR="5080">
              <a:lnSpc>
                <a:spcPct val="100000"/>
              </a:lnSpc>
              <a:spcBef>
                <a:spcPts val="315"/>
              </a:spcBef>
            </a:pP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OF</a:t>
            </a:r>
            <a:r>
              <a:rPr sz="1200" spc="-3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CUSTOMERS</a:t>
            </a:r>
            <a:r>
              <a:rPr sz="12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RATE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TABLEAU’S</a:t>
            </a:r>
            <a:r>
              <a:rPr sz="1200" spc="-5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USER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ENABLEMENT</a:t>
            </a:r>
            <a:r>
              <a:rPr sz="1200" spc="-5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CAPABILITIES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AS</a:t>
            </a:r>
            <a:r>
              <a:rPr sz="1200" spc="-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EXCELLENT</a:t>
            </a:r>
            <a:endParaRPr sz="120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375" y="2831592"/>
            <a:ext cx="6200140" cy="332740"/>
            <a:chOff x="341375" y="2831592"/>
            <a:chExt cx="6200140" cy="33274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447" y="2831592"/>
              <a:ext cx="289559" cy="195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2971800"/>
              <a:ext cx="289560" cy="1920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053740" y="3845052"/>
            <a:ext cx="2639060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800" spc="-25" dirty="0">
                <a:solidFill>
                  <a:srgbClr val="E0F6FC"/>
                </a:solidFill>
                <a:latin typeface="Arial MT"/>
                <a:cs typeface="Arial MT"/>
              </a:rPr>
              <a:t>2M+</a:t>
            </a:r>
            <a:endParaRPr sz="3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800" spc="-20" dirty="0">
                <a:solidFill>
                  <a:srgbClr val="E0F6FC"/>
                </a:solidFill>
                <a:latin typeface="Arial MT"/>
                <a:cs typeface="Arial MT"/>
              </a:rPr>
              <a:t>Authors</a:t>
            </a:r>
            <a:r>
              <a:rPr sz="1800" spc="-7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F6FC"/>
                </a:solidFill>
                <a:latin typeface="Arial MT"/>
                <a:cs typeface="Arial MT"/>
              </a:rPr>
              <a:t>on</a:t>
            </a:r>
            <a:r>
              <a:rPr sz="1800" spc="-7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E0F6FC"/>
                </a:solidFill>
                <a:latin typeface="Arial MT"/>
                <a:cs typeface="Arial MT"/>
              </a:rPr>
              <a:t>Tableau</a:t>
            </a:r>
            <a:r>
              <a:rPr sz="1800" spc="-7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0F6FC"/>
                </a:solidFill>
                <a:latin typeface="Arial MT"/>
                <a:cs typeface="Arial MT"/>
              </a:rPr>
              <a:t>Public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027" y="1081532"/>
            <a:ext cx="1270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100" b="1" spc="-30" baseline="-16460" dirty="0">
                <a:solidFill>
                  <a:srgbClr val="E0F6FC"/>
                </a:solidFill>
                <a:latin typeface="Arial"/>
                <a:cs typeface="Arial"/>
              </a:rPr>
              <a:t>10</a:t>
            </a:r>
            <a:r>
              <a:rPr sz="3600" b="1" spc="-20" dirty="0">
                <a:solidFill>
                  <a:srgbClr val="E0F6FC"/>
                </a:solidFill>
                <a:latin typeface="Arial"/>
                <a:cs typeface="Arial"/>
              </a:rPr>
              <a:t>th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6414" y="1977644"/>
            <a:ext cx="2152015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consecutive</a:t>
            </a:r>
            <a:r>
              <a:rPr sz="1200" spc="-4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year,</a:t>
            </a:r>
            <a:r>
              <a:rPr sz="12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Tableau</a:t>
            </a:r>
            <a:r>
              <a:rPr sz="12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has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been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recognized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as</a:t>
            </a:r>
            <a:r>
              <a:rPr sz="12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Leader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in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Gartner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MQ</a:t>
            </a:r>
            <a:r>
              <a:rPr sz="12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Analytics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BI</a:t>
            </a:r>
            <a:r>
              <a:rPr sz="1200" spc="-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Platforms.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413" y="3202939"/>
            <a:ext cx="2071370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Tableau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is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Leader,</a:t>
            </a:r>
            <a:r>
              <a:rPr sz="12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thanks</a:t>
            </a:r>
            <a:r>
              <a:rPr sz="12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to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popularity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its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product,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high</a:t>
            </a:r>
            <a:r>
              <a:rPr sz="1200" spc="-3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customer</a:t>
            </a:r>
            <a:r>
              <a:rPr sz="1200" spc="-3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satisfaction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scores</a:t>
            </a:r>
            <a:r>
              <a:rPr sz="12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0F6FC"/>
                </a:solidFill>
                <a:latin typeface="Arial MT"/>
                <a:cs typeface="Arial MT"/>
              </a:rPr>
              <a:t>strong</a:t>
            </a:r>
            <a:r>
              <a:rPr sz="1200" spc="-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0F6FC"/>
                </a:solidFill>
                <a:latin typeface="Arial MT"/>
                <a:cs typeface="Arial MT"/>
              </a:rPr>
              <a:t>roadmap.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415" y="4165091"/>
            <a:ext cx="2491740" cy="2603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85"/>
              </a:spcBef>
            </a:pPr>
            <a:r>
              <a:rPr sz="800" b="1" spc="-40" dirty="0">
                <a:solidFill>
                  <a:srgbClr val="E0F6FC"/>
                </a:solidFill>
                <a:latin typeface="Arial"/>
                <a:cs typeface="Arial"/>
              </a:rPr>
              <a:t>GARTNER</a:t>
            </a:r>
            <a:r>
              <a:rPr sz="800" b="1" spc="-20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E0F6FC"/>
                </a:solidFill>
                <a:latin typeface="Arial MT"/>
                <a:cs typeface="Arial MT"/>
              </a:rPr>
              <a:t>–</a:t>
            </a:r>
            <a:r>
              <a:rPr sz="800" spc="-1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35" dirty="0">
                <a:solidFill>
                  <a:srgbClr val="E0F6FC"/>
                </a:solidFill>
                <a:latin typeface="Arial MT"/>
                <a:cs typeface="Arial MT"/>
              </a:rPr>
              <a:t>MAGIC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QUADRANT</a:t>
            </a:r>
            <a:r>
              <a:rPr sz="800" spc="-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30" dirty="0">
                <a:solidFill>
                  <a:srgbClr val="E0F6FC"/>
                </a:solidFill>
                <a:latin typeface="Arial MT"/>
                <a:cs typeface="Arial MT"/>
              </a:rPr>
              <a:t>FOR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ANALYTICS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25" dirty="0">
                <a:solidFill>
                  <a:srgbClr val="E0F6FC"/>
                </a:solidFill>
                <a:latin typeface="Arial MT"/>
                <a:cs typeface="Arial MT"/>
              </a:rPr>
              <a:t>AND</a:t>
            </a:r>
            <a:r>
              <a:rPr sz="800" spc="50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BUSINESS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INTELLIGENCE</a:t>
            </a:r>
            <a:r>
              <a:rPr sz="800" spc="-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40" dirty="0">
                <a:solidFill>
                  <a:srgbClr val="E0F6FC"/>
                </a:solidFill>
                <a:latin typeface="Arial MT"/>
                <a:cs typeface="Arial MT"/>
              </a:rPr>
              <a:t>PLATFORMS,</a:t>
            </a:r>
            <a:r>
              <a:rPr sz="800" spc="25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30" dirty="0">
                <a:solidFill>
                  <a:srgbClr val="E0F6FC"/>
                </a:solidFill>
                <a:latin typeface="Arial MT"/>
                <a:cs typeface="Arial MT"/>
              </a:rPr>
              <a:t>FEB</a:t>
            </a:r>
            <a:r>
              <a:rPr sz="800" spc="-10" dirty="0">
                <a:solidFill>
                  <a:srgbClr val="E0F6FC"/>
                </a:solidFill>
                <a:latin typeface="Arial MT"/>
                <a:cs typeface="Arial MT"/>
              </a:rPr>
              <a:t> </a:t>
            </a:r>
            <a:r>
              <a:rPr sz="800" spc="-20" dirty="0">
                <a:solidFill>
                  <a:srgbClr val="E0F6FC"/>
                </a:solidFill>
                <a:latin typeface="Arial MT"/>
                <a:cs typeface="Arial MT"/>
              </a:rPr>
              <a:t>2019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02025" y="254000"/>
            <a:ext cx="824610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E0F6FC"/>
                </a:solidFill>
                <a:latin typeface="Arial"/>
                <a:cs typeface="Arial"/>
              </a:rPr>
              <a:t>The</a:t>
            </a:r>
            <a:r>
              <a:rPr sz="4500" spc="-40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E0F6FC"/>
                </a:solidFill>
                <a:latin typeface="Arial"/>
                <a:cs typeface="Arial"/>
              </a:rPr>
              <a:t>trusted</a:t>
            </a:r>
            <a:r>
              <a:rPr sz="4500" spc="-35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E0F6FC"/>
                </a:solidFill>
                <a:latin typeface="Arial"/>
                <a:cs typeface="Arial"/>
              </a:rPr>
              <a:t>leader</a:t>
            </a:r>
            <a:r>
              <a:rPr sz="4500" spc="-30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E0F6FC"/>
                </a:solidFill>
                <a:latin typeface="Arial"/>
                <a:cs typeface="Arial"/>
              </a:rPr>
              <a:t>in</a:t>
            </a:r>
            <a:r>
              <a:rPr sz="4500" spc="-35" dirty="0">
                <a:solidFill>
                  <a:srgbClr val="E0F6FC"/>
                </a:solidFill>
                <a:latin typeface="Arial"/>
                <a:cs typeface="Arial"/>
              </a:rPr>
              <a:t> </a:t>
            </a:r>
            <a:r>
              <a:rPr sz="4500" spc="-10" dirty="0">
                <a:solidFill>
                  <a:srgbClr val="E0F6FC"/>
                </a:solidFill>
                <a:latin typeface="Arial"/>
                <a:cs typeface="Arial"/>
              </a:rPr>
              <a:t>analytics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30130" y="4894579"/>
            <a:ext cx="33064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E0F6FC"/>
                </a:solidFill>
                <a:latin typeface="Arial MT"/>
                <a:cs typeface="Arial MT"/>
              </a:rPr>
              <a:t>https://public.tableau.com/en-us/s/blog/2021/09/2-million-data-visualization-authors-and-counting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2230"/>
            <a:chOff x="0" y="0"/>
            <a:chExt cx="91440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1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9" y="423672"/>
              <a:ext cx="338327" cy="3352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0800" y="2071623"/>
            <a:ext cx="281559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95" dirty="0">
                <a:solidFill>
                  <a:srgbClr val="032D60"/>
                </a:solidFill>
              </a:rPr>
              <a:t>Thank</a:t>
            </a:r>
            <a:r>
              <a:rPr sz="4300" spc="-210" dirty="0">
                <a:solidFill>
                  <a:srgbClr val="032D60"/>
                </a:solidFill>
              </a:rPr>
              <a:t> </a:t>
            </a:r>
            <a:r>
              <a:rPr sz="4300" spc="-55" dirty="0">
                <a:solidFill>
                  <a:srgbClr val="032D60"/>
                </a:solidFill>
              </a:rPr>
              <a:t>You</a:t>
            </a:r>
            <a:endParaRPr sz="4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B1C5B-20FC-8A9A-1A5D-8805A5C8D3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35" y="424216"/>
            <a:ext cx="827649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4658981"/>
            <a:ext cx="9142095" cy="485140"/>
          </a:xfrm>
          <a:custGeom>
            <a:avLst/>
            <a:gdLst/>
            <a:ahLst/>
            <a:cxnLst/>
            <a:rect l="l" t="t" r="r" b="b"/>
            <a:pathLst>
              <a:path w="9142095" h="485139">
                <a:moveTo>
                  <a:pt x="4673670" y="0"/>
                </a:moveTo>
                <a:lnTo>
                  <a:pt x="4469952" y="0"/>
                </a:lnTo>
                <a:lnTo>
                  <a:pt x="4266232" y="1301"/>
                </a:lnTo>
                <a:lnTo>
                  <a:pt x="4062518" y="3903"/>
                </a:lnTo>
                <a:lnTo>
                  <a:pt x="3858816" y="7805"/>
                </a:lnTo>
                <a:lnTo>
                  <a:pt x="3655133" y="13008"/>
                </a:lnTo>
                <a:lnTo>
                  <a:pt x="3451476" y="19512"/>
                </a:lnTo>
                <a:lnTo>
                  <a:pt x="3247853" y="27315"/>
                </a:lnTo>
                <a:lnTo>
                  <a:pt x="3044269" y="36418"/>
                </a:lnTo>
                <a:lnTo>
                  <a:pt x="2840732" y="46821"/>
                </a:lnTo>
                <a:lnTo>
                  <a:pt x="2637248" y="58523"/>
                </a:lnTo>
                <a:lnTo>
                  <a:pt x="2433826" y="71524"/>
                </a:lnTo>
                <a:lnTo>
                  <a:pt x="2230471" y="85824"/>
                </a:lnTo>
                <a:lnTo>
                  <a:pt x="2027190" y="101423"/>
                </a:lnTo>
                <a:lnTo>
                  <a:pt x="1823991" y="118321"/>
                </a:lnTo>
                <a:lnTo>
                  <a:pt x="1620880" y="136517"/>
                </a:lnTo>
                <a:lnTo>
                  <a:pt x="1417864" y="156010"/>
                </a:lnTo>
                <a:lnTo>
                  <a:pt x="1214950" y="176802"/>
                </a:lnTo>
                <a:lnTo>
                  <a:pt x="1012146" y="198891"/>
                </a:lnTo>
                <a:lnTo>
                  <a:pt x="809457" y="222278"/>
                </a:lnTo>
                <a:lnTo>
                  <a:pt x="606891" y="246962"/>
                </a:lnTo>
                <a:lnTo>
                  <a:pt x="404455" y="272943"/>
                </a:lnTo>
                <a:lnTo>
                  <a:pt x="202155" y="300221"/>
                </a:lnTo>
                <a:lnTo>
                  <a:pt x="1" y="328796"/>
                </a:lnTo>
                <a:lnTo>
                  <a:pt x="0" y="484518"/>
                </a:lnTo>
                <a:lnTo>
                  <a:pt x="9141929" y="484518"/>
                </a:lnTo>
                <a:lnTo>
                  <a:pt x="9141929" y="328501"/>
                </a:lnTo>
                <a:lnTo>
                  <a:pt x="8939886" y="299951"/>
                </a:lnTo>
                <a:lnTo>
                  <a:pt x="8737699" y="272696"/>
                </a:lnTo>
                <a:lnTo>
                  <a:pt x="8535374" y="246737"/>
                </a:lnTo>
                <a:lnTo>
                  <a:pt x="8332919" y="222074"/>
                </a:lnTo>
                <a:lnTo>
                  <a:pt x="8130338" y="198707"/>
                </a:lnTo>
                <a:lnTo>
                  <a:pt x="7927640" y="176637"/>
                </a:lnTo>
                <a:lnTo>
                  <a:pt x="7724829" y="155864"/>
                </a:lnTo>
                <a:lnTo>
                  <a:pt x="7521914" y="136388"/>
                </a:lnTo>
                <a:lnTo>
                  <a:pt x="7318900" y="118208"/>
                </a:lnTo>
                <a:lnTo>
                  <a:pt x="7115793" y="101326"/>
                </a:lnTo>
                <a:lnTo>
                  <a:pt x="6912601" y="85742"/>
                </a:lnTo>
                <a:lnTo>
                  <a:pt x="6709329" y="71455"/>
                </a:lnTo>
                <a:lnTo>
                  <a:pt x="6505985" y="58466"/>
                </a:lnTo>
                <a:lnTo>
                  <a:pt x="6302574" y="46775"/>
                </a:lnTo>
                <a:lnTo>
                  <a:pt x="6099103" y="36382"/>
                </a:lnTo>
                <a:lnTo>
                  <a:pt x="5895578" y="27288"/>
                </a:lnTo>
                <a:lnTo>
                  <a:pt x="5692007" y="19492"/>
                </a:lnTo>
                <a:lnTo>
                  <a:pt x="5488395" y="12995"/>
                </a:lnTo>
                <a:lnTo>
                  <a:pt x="5284748" y="7797"/>
                </a:lnTo>
                <a:lnTo>
                  <a:pt x="5081075" y="3899"/>
                </a:lnTo>
                <a:lnTo>
                  <a:pt x="4877379" y="1299"/>
                </a:lnTo>
                <a:lnTo>
                  <a:pt x="4673670" y="0"/>
                </a:lnTo>
                <a:close/>
              </a:path>
            </a:pathLst>
          </a:custGeom>
          <a:solidFill>
            <a:srgbClr val="E0F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77565" y="1234459"/>
            <a:ext cx="5414010" cy="1057275"/>
            <a:chOff x="1777565" y="1234459"/>
            <a:chExt cx="5414010" cy="1057275"/>
          </a:xfrm>
        </p:grpSpPr>
        <p:sp>
          <p:nvSpPr>
            <p:cNvPr id="5" name="object 5"/>
            <p:cNvSpPr/>
            <p:nvPr/>
          </p:nvSpPr>
          <p:spPr>
            <a:xfrm>
              <a:off x="5627734" y="1298427"/>
              <a:ext cx="1493520" cy="932180"/>
            </a:xfrm>
            <a:custGeom>
              <a:avLst/>
              <a:gdLst/>
              <a:ahLst/>
              <a:cxnLst/>
              <a:rect l="l" t="t" r="r" b="b"/>
              <a:pathLst>
                <a:path w="1493520" h="932180">
                  <a:moveTo>
                    <a:pt x="1452699" y="0"/>
                  </a:moveTo>
                  <a:lnTo>
                    <a:pt x="40700" y="0"/>
                  </a:lnTo>
                  <a:lnTo>
                    <a:pt x="24858" y="3198"/>
                  </a:lnTo>
                  <a:lnTo>
                    <a:pt x="11921" y="11921"/>
                  </a:lnTo>
                  <a:lnTo>
                    <a:pt x="3198" y="24858"/>
                  </a:lnTo>
                  <a:lnTo>
                    <a:pt x="0" y="40700"/>
                  </a:lnTo>
                  <a:lnTo>
                    <a:pt x="0" y="891099"/>
                  </a:lnTo>
                  <a:lnTo>
                    <a:pt x="3198" y="906942"/>
                  </a:lnTo>
                  <a:lnTo>
                    <a:pt x="11921" y="919879"/>
                  </a:lnTo>
                  <a:lnTo>
                    <a:pt x="24858" y="928601"/>
                  </a:lnTo>
                  <a:lnTo>
                    <a:pt x="40700" y="931800"/>
                  </a:lnTo>
                  <a:lnTo>
                    <a:pt x="1452699" y="931800"/>
                  </a:lnTo>
                  <a:lnTo>
                    <a:pt x="1468541" y="928601"/>
                  </a:lnTo>
                  <a:lnTo>
                    <a:pt x="1481479" y="919879"/>
                  </a:lnTo>
                  <a:lnTo>
                    <a:pt x="1490202" y="906942"/>
                  </a:lnTo>
                  <a:lnTo>
                    <a:pt x="1493400" y="891099"/>
                  </a:lnTo>
                  <a:lnTo>
                    <a:pt x="1493400" y="40700"/>
                  </a:lnTo>
                  <a:lnTo>
                    <a:pt x="1490202" y="24858"/>
                  </a:lnTo>
                  <a:lnTo>
                    <a:pt x="1481479" y="11921"/>
                  </a:lnTo>
                  <a:lnTo>
                    <a:pt x="1468541" y="3198"/>
                  </a:lnTo>
                  <a:lnTo>
                    <a:pt x="1452699" y="0"/>
                  </a:lnTo>
                  <a:close/>
                </a:path>
              </a:pathLst>
            </a:custGeom>
            <a:solidFill>
              <a:srgbClr val="26569A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2328" y="1239221"/>
              <a:ext cx="5404485" cy="1047750"/>
            </a:xfrm>
            <a:custGeom>
              <a:avLst/>
              <a:gdLst/>
              <a:ahLst/>
              <a:cxnLst/>
              <a:rect l="l" t="t" r="r" b="b"/>
              <a:pathLst>
                <a:path w="5404484" h="1047750">
                  <a:moveTo>
                    <a:pt x="0" y="42355"/>
                  </a:moveTo>
                  <a:lnTo>
                    <a:pt x="3328" y="25869"/>
                  </a:lnTo>
                  <a:lnTo>
                    <a:pt x="12405" y="12405"/>
                  </a:lnTo>
                  <a:lnTo>
                    <a:pt x="25868" y="3328"/>
                  </a:lnTo>
                  <a:lnTo>
                    <a:pt x="42355" y="0"/>
                  </a:lnTo>
                  <a:lnTo>
                    <a:pt x="5361583" y="0"/>
                  </a:lnTo>
                  <a:lnTo>
                    <a:pt x="5378069" y="3328"/>
                  </a:lnTo>
                  <a:lnTo>
                    <a:pt x="5391532" y="12405"/>
                  </a:lnTo>
                  <a:lnTo>
                    <a:pt x="5400609" y="25869"/>
                  </a:lnTo>
                  <a:lnTo>
                    <a:pt x="5403938" y="42355"/>
                  </a:lnTo>
                  <a:lnTo>
                    <a:pt x="5403938" y="1004832"/>
                  </a:lnTo>
                  <a:lnTo>
                    <a:pt x="5400609" y="1021319"/>
                  </a:lnTo>
                  <a:lnTo>
                    <a:pt x="5391532" y="1034782"/>
                  </a:lnTo>
                  <a:lnTo>
                    <a:pt x="5378069" y="1043859"/>
                  </a:lnTo>
                  <a:lnTo>
                    <a:pt x="5361583" y="1047188"/>
                  </a:lnTo>
                  <a:lnTo>
                    <a:pt x="42355" y="1047188"/>
                  </a:lnTo>
                  <a:lnTo>
                    <a:pt x="25868" y="1043859"/>
                  </a:lnTo>
                  <a:lnTo>
                    <a:pt x="12405" y="1034782"/>
                  </a:lnTo>
                  <a:lnTo>
                    <a:pt x="3328" y="1021319"/>
                  </a:lnTo>
                  <a:lnTo>
                    <a:pt x="0" y="1004832"/>
                  </a:lnTo>
                  <a:lnTo>
                    <a:pt x="0" y="42355"/>
                  </a:lnTo>
                  <a:close/>
                </a:path>
              </a:pathLst>
            </a:custGeom>
            <a:ln w="9525">
              <a:solidFill>
                <a:srgbClr val="265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024" y="150310"/>
            <a:ext cx="5977890" cy="74231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800" spc="-75" dirty="0">
                <a:solidFill>
                  <a:srgbClr val="63A5B9"/>
                </a:solidFill>
              </a:rPr>
              <a:t>World’s</a:t>
            </a:r>
            <a:r>
              <a:rPr sz="2800" spc="-70" dirty="0">
                <a:solidFill>
                  <a:srgbClr val="63A5B9"/>
                </a:solidFill>
              </a:rPr>
              <a:t> </a:t>
            </a:r>
            <a:r>
              <a:rPr sz="2800" spc="-75" dirty="0">
                <a:solidFill>
                  <a:srgbClr val="63A5B9"/>
                </a:solidFill>
              </a:rPr>
              <a:t>Leading</a:t>
            </a:r>
            <a:r>
              <a:rPr sz="2800" spc="-65" dirty="0">
                <a:solidFill>
                  <a:srgbClr val="63A5B9"/>
                </a:solidFill>
              </a:rPr>
              <a:t> </a:t>
            </a:r>
            <a:r>
              <a:rPr sz="2800" spc="-95" dirty="0">
                <a:solidFill>
                  <a:srgbClr val="63A5B9"/>
                </a:solidFill>
              </a:rPr>
              <a:t>Analytics</a:t>
            </a:r>
            <a:r>
              <a:rPr sz="2800" spc="-65" dirty="0">
                <a:solidFill>
                  <a:srgbClr val="63A5B9"/>
                </a:solidFill>
              </a:rPr>
              <a:t> </a:t>
            </a:r>
            <a:r>
              <a:rPr sz="2800" spc="-30" dirty="0">
                <a:solidFill>
                  <a:srgbClr val="63A5B9"/>
                </a:solidFill>
              </a:rPr>
              <a:t>Platform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Empowering </a:t>
            </a:r>
            <a:r>
              <a:rPr sz="900" b="0" spc="-20" dirty="0">
                <a:solidFill>
                  <a:srgbClr val="7F7F7F"/>
                </a:solidFill>
                <a:latin typeface="Verdana"/>
                <a:cs typeface="Verdana"/>
              </a:rPr>
              <a:t>People</a:t>
            </a: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35" dirty="0">
                <a:solidFill>
                  <a:srgbClr val="7F7F7F"/>
                </a:solidFill>
                <a:latin typeface="Verdana"/>
                <a:cs typeface="Verdana"/>
              </a:rPr>
              <a:t>and</a:t>
            </a:r>
            <a:r>
              <a:rPr sz="900" b="0" spc="-40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Organization</a:t>
            </a:r>
            <a:r>
              <a:rPr sz="900" b="0" spc="-50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25" dirty="0">
                <a:solidFill>
                  <a:srgbClr val="7F7F7F"/>
                </a:solidFill>
                <a:latin typeface="Verdana"/>
                <a:cs typeface="Verdana"/>
              </a:rPr>
              <a:t>to</a:t>
            </a: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55" dirty="0">
                <a:solidFill>
                  <a:srgbClr val="7F7F7F"/>
                </a:solidFill>
                <a:latin typeface="Verdana"/>
                <a:cs typeface="Verdana"/>
              </a:rPr>
              <a:t>make</a:t>
            </a: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25" dirty="0">
                <a:solidFill>
                  <a:srgbClr val="7F7F7F"/>
                </a:solidFill>
                <a:latin typeface="Verdana"/>
                <a:cs typeface="Verdana"/>
              </a:rPr>
              <a:t>to</a:t>
            </a:r>
            <a:r>
              <a:rPr sz="900" b="0" spc="-40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45" dirty="0">
                <a:solidFill>
                  <a:srgbClr val="7F7F7F"/>
                </a:solidFill>
                <a:latin typeface="Verdana"/>
                <a:cs typeface="Verdana"/>
              </a:rPr>
              <a:t>most </a:t>
            </a:r>
            <a:r>
              <a:rPr sz="900" b="0" spc="-20" dirty="0">
                <a:solidFill>
                  <a:srgbClr val="7F7F7F"/>
                </a:solidFill>
                <a:latin typeface="Verdana"/>
                <a:cs typeface="Verdana"/>
              </a:rPr>
              <a:t>of</a:t>
            </a:r>
            <a:r>
              <a:rPr sz="900" b="0" spc="-40" dirty="0">
                <a:solidFill>
                  <a:srgbClr val="7F7F7F"/>
                </a:solidFill>
                <a:latin typeface="Verdana"/>
                <a:cs typeface="Verdana"/>
              </a:rPr>
              <a:t> their</a:t>
            </a:r>
            <a:r>
              <a:rPr sz="900" b="0" spc="-50" dirty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sz="900" b="0" spc="-20" dirty="0">
                <a:solidFill>
                  <a:srgbClr val="7F7F7F"/>
                </a:solidFill>
                <a:latin typeface="Verdana"/>
                <a:cs typeface="Verdana"/>
              </a:rPr>
              <a:t>Data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1105" y="4631944"/>
            <a:ext cx="623570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sz="700" spc="-35" dirty="0">
                <a:solidFill>
                  <a:srgbClr val="63A5B9"/>
                </a:solidFill>
                <a:latin typeface="Verdana"/>
                <a:cs typeface="Verdana"/>
              </a:rPr>
              <a:t>Tableau</a:t>
            </a:r>
            <a:r>
              <a:rPr sz="700" spc="-25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Cloud </a:t>
            </a:r>
            <a:r>
              <a:rPr sz="700" spc="-10" dirty="0">
                <a:solidFill>
                  <a:srgbClr val="63A5B9"/>
                </a:solidFill>
                <a:latin typeface="Verdana"/>
                <a:cs typeface="Verdana"/>
              </a:rPr>
              <a:t>(SaaS)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369" y="4631944"/>
            <a:ext cx="480695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sz="700" spc="-10" dirty="0">
                <a:solidFill>
                  <a:srgbClr val="63A5B9"/>
                </a:solidFill>
                <a:latin typeface="Verdana"/>
                <a:cs typeface="Verdana"/>
              </a:rPr>
              <a:t>Salesforce </a:t>
            </a:r>
            <a:r>
              <a:rPr sz="700" spc="-35" dirty="0">
                <a:solidFill>
                  <a:srgbClr val="63A5B9"/>
                </a:solidFill>
                <a:latin typeface="Verdana"/>
                <a:cs typeface="Verdana"/>
              </a:rPr>
              <a:t>Hyperforce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355" y="4631944"/>
            <a:ext cx="546100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Public</a:t>
            </a:r>
            <a:r>
              <a:rPr sz="700" spc="-3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Cloud </a:t>
            </a:r>
            <a:r>
              <a:rPr sz="700" spc="-10" dirty="0">
                <a:solidFill>
                  <a:srgbClr val="63A5B9"/>
                </a:solidFill>
                <a:latin typeface="Verdana"/>
                <a:cs typeface="Verdana"/>
              </a:rPr>
              <a:t>Server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5510" y="4631944"/>
            <a:ext cx="401955" cy="2330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790"/>
              </a:lnSpc>
              <a:spcBef>
                <a:spcPts val="165"/>
              </a:spcBef>
            </a:pPr>
            <a:r>
              <a:rPr sz="700" spc="-40" dirty="0">
                <a:solidFill>
                  <a:srgbClr val="63A5B9"/>
                </a:solidFill>
                <a:latin typeface="Verdana"/>
                <a:cs typeface="Verdana"/>
              </a:rPr>
              <a:t>On-</a:t>
            </a:r>
            <a:r>
              <a:rPr sz="700" spc="-35" dirty="0">
                <a:solidFill>
                  <a:srgbClr val="63A5B9"/>
                </a:solidFill>
                <a:latin typeface="Verdana"/>
                <a:cs typeface="Verdana"/>
              </a:rPr>
              <a:t>prem </a:t>
            </a:r>
            <a:r>
              <a:rPr sz="700" spc="-10" dirty="0">
                <a:solidFill>
                  <a:srgbClr val="63A5B9"/>
                </a:solidFill>
                <a:latin typeface="Verdana"/>
                <a:cs typeface="Verdana"/>
              </a:rPr>
              <a:t>Server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29711" y="4651247"/>
            <a:ext cx="2441575" cy="213360"/>
            <a:chOff x="3029711" y="4651247"/>
            <a:chExt cx="2441575" cy="21336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0744" y="4651247"/>
              <a:ext cx="280415" cy="2133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3944" y="4651247"/>
              <a:ext cx="283463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711" y="4651247"/>
              <a:ext cx="283463" cy="21336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914777" y="4568952"/>
            <a:ext cx="697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26569A"/>
                </a:solidFill>
                <a:latin typeface="Tahoma"/>
                <a:cs typeface="Tahoma"/>
              </a:rPr>
              <a:t>Deploy </a:t>
            </a:r>
            <a:r>
              <a:rPr sz="1100" b="1" spc="-45" dirty="0">
                <a:solidFill>
                  <a:srgbClr val="26569A"/>
                </a:solidFill>
                <a:latin typeface="Tahoma"/>
                <a:cs typeface="Tahoma"/>
              </a:rPr>
              <a:t>Anywhere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4752" y="4165600"/>
            <a:ext cx="4457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35" dirty="0">
                <a:solidFill>
                  <a:srgbClr val="63A5B9"/>
                </a:solidFill>
                <a:latin typeface="Verdana"/>
                <a:cs typeface="Verdana"/>
              </a:rPr>
              <a:t>Salesforce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70859" y="4165600"/>
            <a:ext cx="3892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63A5B9"/>
                </a:solidFill>
                <a:latin typeface="Verdana"/>
                <a:cs typeface="Verdana"/>
              </a:rPr>
              <a:t>Mulesoft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49558" y="4165600"/>
            <a:ext cx="48831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Cloud</a:t>
            </a:r>
            <a:r>
              <a:rPr sz="7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Data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1007" y="4165600"/>
            <a:ext cx="455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30" dirty="0">
                <a:solidFill>
                  <a:srgbClr val="63A5B9"/>
                </a:solidFill>
                <a:latin typeface="Verdana"/>
                <a:cs typeface="Verdana"/>
              </a:rPr>
              <a:t>Databases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5033" y="4165600"/>
            <a:ext cx="2076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0" dirty="0">
                <a:solidFill>
                  <a:srgbClr val="63A5B9"/>
                </a:solidFill>
                <a:latin typeface="Verdana"/>
                <a:cs typeface="Verdana"/>
              </a:rPr>
              <a:t>Files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97351" y="3919727"/>
            <a:ext cx="3535679" cy="231775"/>
            <a:chOff x="3197351" y="3919727"/>
            <a:chExt cx="3535679" cy="23177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7351" y="3938015"/>
              <a:ext cx="280415" cy="1981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3839" y="3925823"/>
              <a:ext cx="228600" cy="2255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0" y="3919727"/>
              <a:ext cx="246887" cy="2072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5000" y="3925823"/>
              <a:ext cx="198120" cy="2133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2343" y="3922775"/>
              <a:ext cx="170688" cy="20726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914777" y="3904488"/>
            <a:ext cx="772795" cy="446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40"/>
              </a:spcBef>
            </a:pPr>
            <a:r>
              <a:rPr sz="1100" b="1" spc="-10" dirty="0">
                <a:solidFill>
                  <a:srgbClr val="26569A"/>
                </a:solidFill>
                <a:latin typeface="Tahoma"/>
                <a:cs typeface="Tahoma"/>
              </a:rPr>
              <a:t>Connect</a:t>
            </a:r>
            <a:r>
              <a:rPr sz="1100" b="1" spc="-3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26569A"/>
                </a:solidFill>
                <a:latin typeface="Tahoma"/>
                <a:cs typeface="Tahoma"/>
              </a:rPr>
              <a:t>to </a:t>
            </a:r>
            <a:r>
              <a:rPr sz="1100" b="1" spc="-10" dirty="0">
                <a:solidFill>
                  <a:srgbClr val="26569A"/>
                </a:solidFill>
                <a:latin typeface="Tahoma"/>
                <a:cs typeface="Tahoma"/>
              </a:rPr>
              <a:t>All</a:t>
            </a:r>
            <a:r>
              <a:rPr sz="1100" b="1" spc="-70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1100" b="1" spc="-20" dirty="0">
                <a:solidFill>
                  <a:srgbClr val="26569A"/>
                </a:solidFill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16510">
              <a:lnSpc>
                <a:spcPct val="100000"/>
              </a:lnSpc>
              <a:spcBef>
                <a:spcPts val="170"/>
              </a:spcBef>
            </a:pPr>
            <a:r>
              <a:rPr sz="500" b="1" spc="-30" dirty="0">
                <a:solidFill>
                  <a:srgbClr val="6D9EEB"/>
                </a:solidFill>
                <a:latin typeface="Tahoma"/>
                <a:cs typeface="Tahoma"/>
              </a:rPr>
              <a:t>LIVE</a:t>
            </a:r>
            <a:r>
              <a:rPr sz="500" b="1" spc="-5" dirty="0">
                <a:solidFill>
                  <a:srgbClr val="6D9EEB"/>
                </a:solidFill>
                <a:latin typeface="Tahoma"/>
                <a:cs typeface="Tahoma"/>
              </a:rPr>
              <a:t> </a:t>
            </a:r>
            <a:r>
              <a:rPr sz="500" b="1" dirty="0">
                <a:solidFill>
                  <a:srgbClr val="6D9EEB"/>
                </a:solidFill>
                <a:latin typeface="Tahoma"/>
                <a:cs typeface="Tahoma"/>
              </a:rPr>
              <a:t>AND </a:t>
            </a:r>
            <a:r>
              <a:rPr sz="500" b="1" spc="-40" dirty="0">
                <a:solidFill>
                  <a:srgbClr val="6D9EEB"/>
                </a:solidFill>
                <a:latin typeface="Tahoma"/>
                <a:cs typeface="Tahoma"/>
              </a:rPr>
              <a:t>IN-</a:t>
            </a:r>
            <a:r>
              <a:rPr sz="500" b="1" spc="-10" dirty="0">
                <a:solidFill>
                  <a:srgbClr val="6D9EEB"/>
                </a:solidFill>
                <a:latin typeface="Tahoma"/>
                <a:cs typeface="Tahoma"/>
              </a:rPr>
              <a:t>MEMORY</a:t>
            </a:r>
            <a:endParaRPr sz="5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77565" y="3754803"/>
            <a:ext cx="5414010" cy="1267460"/>
            <a:chOff x="1777565" y="3754803"/>
            <a:chExt cx="5414010" cy="1267460"/>
          </a:xfrm>
        </p:grpSpPr>
        <p:sp>
          <p:nvSpPr>
            <p:cNvPr id="30" name="object 30"/>
            <p:cNvSpPr/>
            <p:nvPr/>
          </p:nvSpPr>
          <p:spPr>
            <a:xfrm>
              <a:off x="1782328" y="3759565"/>
              <a:ext cx="5404485" cy="683895"/>
            </a:xfrm>
            <a:custGeom>
              <a:avLst/>
              <a:gdLst/>
              <a:ahLst/>
              <a:cxnLst/>
              <a:rect l="l" t="t" r="r" b="b"/>
              <a:pathLst>
                <a:path w="5404484" h="683895">
                  <a:moveTo>
                    <a:pt x="5371348" y="0"/>
                  </a:moveTo>
                  <a:lnTo>
                    <a:pt x="32551" y="0"/>
                  </a:lnTo>
                  <a:lnTo>
                    <a:pt x="19880" y="2557"/>
                  </a:lnTo>
                  <a:lnTo>
                    <a:pt x="9533" y="9533"/>
                  </a:lnTo>
                  <a:lnTo>
                    <a:pt x="2557" y="19880"/>
                  </a:lnTo>
                  <a:lnTo>
                    <a:pt x="0" y="32551"/>
                  </a:lnTo>
                  <a:lnTo>
                    <a:pt x="0" y="651148"/>
                  </a:lnTo>
                  <a:lnTo>
                    <a:pt x="2557" y="663819"/>
                  </a:lnTo>
                  <a:lnTo>
                    <a:pt x="9533" y="674165"/>
                  </a:lnTo>
                  <a:lnTo>
                    <a:pt x="19880" y="681142"/>
                  </a:lnTo>
                  <a:lnTo>
                    <a:pt x="32551" y="683700"/>
                  </a:lnTo>
                  <a:lnTo>
                    <a:pt x="5371348" y="683700"/>
                  </a:lnTo>
                  <a:lnTo>
                    <a:pt x="5384018" y="681142"/>
                  </a:lnTo>
                  <a:lnTo>
                    <a:pt x="5394365" y="674165"/>
                  </a:lnTo>
                  <a:lnTo>
                    <a:pt x="5401341" y="663819"/>
                  </a:lnTo>
                  <a:lnTo>
                    <a:pt x="5403899" y="651148"/>
                  </a:lnTo>
                  <a:lnTo>
                    <a:pt x="5403899" y="32551"/>
                  </a:lnTo>
                  <a:lnTo>
                    <a:pt x="5401341" y="19880"/>
                  </a:lnTo>
                  <a:lnTo>
                    <a:pt x="5394365" y="9533"/>
                  </a:lnTo>
                  <a:lnTo>
                    <a:pt x="5384018" y="2557"/>
                  </a:lnTo>
                  <a:lnTo>
                    <a:pt x="5371348" y="0"/>
                  </a:lnTo>
                  <a:close/>
                </a:path>
              </a:pathLst>
            </a:custGeom>
            <a:solidFill>
              <a:srgbClr val="26569A">
                <a:alpha val="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82328" y="3759565"/>
              <a:ext cx="5404485" cy="683895"/>
            </a:xfrm>
            <a:custGeom>
              <a:avLst/>
              <a:gdLst/>
              <a:ahLst/>
              <a:cxnLst/>
              <a:rect l="l" t="t" r="r" b="b"/>
              <a:pathLst>
                <a:path w="5404484" h="683895">
                  <a:moveTo>
                    <a:pt x="0" y="32551"/>
                  </a:moveTo>
                  <a:lnTo>
                    <a:pt x="2558" y="19880"/>
                  </a:lnTo>
                  <a:lnTo>
                    <a:pt x="9533" y="9534"/>
                  </a:lnTo>
                  <a:lnTo>
                    <a:pt x="19880" y="2558"/>
                  </a:lnTo>
                  <a:lnTo>
                    <a:pt x="32551" y="0"/>
                  </a:lnTo>
                  <a:lnTo>
                    <a:pt x="5371349" y="0"/>
                  </a:lnTo>
                  <a:lnTo>
                    <a:pt x="5384019" y="2558"/>
                  </a:lnTo>
                  <a:lnTo>
                    <a:pt x="5394365" y="9534"/>
                  </a:lnTo>
                  <a:lnTo>
                    <a:pt x="5401342" y="19880"/>
                  </a:lnTo>
                  <a:lnTo>
                    <a:pt x="5403900" y="32551"/>
                  </a:lnTo>
                  <a:lnTo>
                    <a:pt x="5403900" y="651148"/>
                  </a:lnTo>
                  <a:lnTo>
                    <a:pt x="5401342" y="663819"/>
                  </a:lnTo>
                  <a:lnTo>
                    <a:pt x="5394365" y="674165"/>
                  </a:lnTo>
                  <a:lnTo>
                    <a:pt x="5384019" y="681141"/>
                  </a:lnTo>
                  <a:lnTo>
                    <a:pt x="5371349" y="683700"/>
                  </a:lnTo>
                  <a:lnTo>
                    <a:pt x="32551" y="683700"/>
                  </a:lnTo>
                  <a:lnTo>
                    <a:pt x="19880" y="681141"/>
                  </a:lnTo>
                  <a:lnTo>
                    <a:pt x="9533" y="674165"/>
                  </a:lnTo>
                  <a:lnTo>
                    <a:pt x="2558" y="663819"/>
                  </a:lnTo>
                  <a:lnTo>
                    <a:pt x="0" y="651148"/>
                  </a:lnTo>
                  <a:lnTo>
                    <a:pt x="0" y="32551"/>
                  </a:lnTo>
                  <a:close/>
                </a:path>
              </a:pathLst>
            </a:custGeom>
            <a:ln w="9525">
              <a:solidFill>
                <a:srgbClr val="265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82328" y="4496096"/>
              <a:ext cx="5404485" cy="521334"/>
            </a:xfrm>
            <a:custGeom>
              <a:avLst/>
              <a:gdLst/>
              <a:ahLst/>
              <a:cxnLst/>
              <a:rect l="l" t="t" r="r" b="b"/>
              <a:pathLst>
                <a:path w="5404484" h="521335">
                  <a:moveTo>
                    <a:pt x="0" y="44743"/>
                  </a:moveTo>
                  <a:lnTo>
                    <a:pt x="3516" y="27327"/>
                  </a:lnTo>
                  <a:lnTo>
                    <a:pt x="13104" y="13104"/>
                  </a:lnTo>
                  <a:lnTo>
                    <a:pt x="27326" y="3516"/>
                  </a:lnTo>
                  <a:lnTo>
                    <a:pt x="44742" y="0"/>
                  </a:lnTo>
                  <a:lnTo>
                    <a:pt x="5359157" y="0"/>
                  </a:lnTo>
                  <a:lnTo>
                    <a:pt x="5376573" y="3516"/>
                  </a:lnTo>
                  <a:lnTo>
                    <a:pt x="5390795" y="13104"/>
                  </a:lnTo>
                  <a:lnTo>
                    <a:pt x="5400383" y="27327"/>
                  </a:lnTo>
                  <a:lnTo>
                    <a:pt x="5403900" y="44743"/>
                  </a:lnTo>
                  <a:lnTo>
                    <a:pt x="5403900" y="476057"/>
                  </a:lnTo>
                  <a:lnTo>
                    <a:pt x="5400383" y="493473"/>
                  </a:lnTo>
                  <a:lnTo>
                    <a:pt x="5390795" y="507695"/>
                  </a:lnTo>
                  <a:lnTo>
                    <a:pt x="5376573" y="517283"/>
                  </a:lnTo>
                  <a:lnTo>
                    <a:pt x="5359157" y="520800"/>
                  </a:lnTo>
                  <a:lnTo>
                    <a:pt x="44742" y="520800"/>
                  </a:lnTo>
                  <a:lnTo>
                    <a:pt x="27326" y="517283"/>
                  </a:lnTo>
                  <a:lnTo>
                    <a:pt x="13104" y="507695"/>
                  </a:lnTo>
                  <a:lnTo>
                    <a:pt x="3516" y="493473"/>
                  </a:lnTo>
                  <a:lnTo>
                    <a:pt x="0" y="476057"/>
                  </a:lnTo>
                  <a:lnTo>
                    <a:pt x="0" y="44743"/>
                  </a:lnTo>
                  <a:close/>
                </a:path>
              </a:pathLst>
            </a:custGeom>
            <a:ln w="9525">
              <a:solidFill>
                <a:srgbClr val="2656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5832" y="4657344"/>
              <a:ext cx="246887" cy="222504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1782328" y="3012034"/>
            <a:ext cx="5404485" cy="479425"/>
          </a:xfrm>
          <a:custGeom>
            <a:avLst/>
            <a:gdLst/>
            <a:ahLst/>
            <a:cxnLst/>
            <a:rect l="l" t="t" r="r" b="b"/>
            <a:pathLst>
              <a:path w="5404484" h="479425">
                <a:moveTo>
                  <a:pt x="5351044" y="0"/>
                </a:moveTo>
                <a:lnTo>
                  <a:pt x="52892" y="0"/>
                </a:lnTo>
                <a:lnTo>
                  <a:pt x="32304" y="4156"/>
                </a:lnTo>
                <a:lnTo>
                  <a:pt x="15491" y="15492"/>
                </a:lnTo>
                <a:lnTo>
                  <a:pt x="4156" y="32304"/>
                </a:lnTo>
                <a:lnTo>
                  <a:pt x="0" y="52892"/>
                </a:lnTo>
                <a:lnTo>
                  <a:pt x="0" y="425982"/>
                </a:lnTo>
                <a:lnTo>
                  <a:pt x="4156" y="446570"/>
                </a:lnTo>
                <a:lnTo>
                  <a:pt x="15491" y="463382"/>
                </a:lnTo>
                <a:lnTo>
                  <a:pt x="32304" y="474718"/>
                </a:lnTo>
                <a:lnTo>
                  <a:pt x="52892" y="478875"/>
                </a:lnTo>
                <a:lnTo>
                  <a:pt x="5351044" y="478875"/>
                </a:lnTo>
                <a:lnTo>
                  <a:pt x="5371633" y="474718"/>
                </a:lnTo>
                <a:lnTo>
                  <a:pt x="5388445" y="463382"/>
                </a:lnTo>
                <a:lnTo>
                  <a:pt x="5399781" y="446570"/>
                </a:lnTo>
                <a:lnTo>
                  <a:pt x="5403937" y="425982"/>
                </a:lnTo>
                <a:lnTo>
                  <a:pt x="5403937" y="52892"/>
                </a:lnTo>
                <a:lnTo>
                  <a:pt x="5399781" y="32304"/>
                </a:lnTo>
                <a:lnTo>
                  <a:pt x="5388445" y="15492"/>
                </a:lnTo>
                <a:lnTo>
                  <a:pt x="5371633" y="4156"/>
                </a:lnTo>
                <a:lnTo>
                  <a:pt x="5351044" y="0"/>
                </a:lnTo>
                <a:close/>
              </a:path>
            </a:pathLst>
          </a:custGeom>
          <a:solidFill>
            <a:srgbClr val="2656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20526" y="3100323"/>
            <a:ext cx="18472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1600" b="1" spc="-2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95655" y="3551254"/>
            <a:ext cx="71437" cy="13556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76000" y="3551254"/>
            <a:ext cx="71437" cy="13556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6343" y="3551254"/>
            <a:ext cx="71438" cy="13556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36688" y="3551254"/>
            <a:ext cx="71437" cy="1355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17031" y="3551254"/>
            <a:ext cx="71437" cy="13556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307700" y="3159251"/>
            <a:ext cx="2481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8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Prep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•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Catalog</a:t>
            </a:r>
            <a:r>
              <a:rPr sz="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•</a:t>
            </a:r>
            <a:r>
              <a:rPr sz="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Verdana"/>
                <a:cs typeface="Verdana"/>
              </a:rPr>
              <a:t>Query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Federation</a:t>
            </a:r>
            <a:r>
              <a:rPr sz="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•</a:t>
            </a:r>
            <a:r>
              <a:rPr sz="8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endParaRPr sz="800" dirty="0">
              <a:latin typeface="Verdana"/>
              <a:cs typeface="Verdan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82328" y="2340611"/>
            <a:ext cx="5404485" cy="617855"/>
          </a:xfrm>
          <a:custGeom>
            <a:avLst/>
            <a:gdLst/>
            <a:ahLst/>
            <a:cxnLst/>
            <a:rect l="l" t="t" r="r" b="b"/>
            <a:pathLst>
              <a:path w="5404484" h="617855">
                <a:moveTo>
                  <a:pt x="5359189" y="0"/>
                </a:moveTo>
                <a:lnTo>
                  <a:pt x="44748" y="0"/>
                </a:lnTo>
                <a:lnTo>
                  <a:pt x="27330" y="3516"/>
                </a:lnTo>
                <a:lnTo>
                  <a:pt x="13106" y="13107"/>
                </a:lnTo>
                <a:lnTo>
                  <a:pt x="3516" y="27331"/>
                </a:lnTo>
                <a:lnTo>
                  <a:pt x="0" y="44749"/>
                </a:lnTo>
                <a:lnTo>
                  <a:pt x="0" y="572500"/>
                </a:lnTo>
                <a:lnTo>
                  <a:pt x="3516" y="589919"/>
                </a:lnTo>
                <a:lnTo>
                  <a:pt x="13106" y="604143"/>
                </a:lnTo>
                <a:lnTo>
                  <a:pt x="27330" y="613733"/>
                </a:lnTo>
                <a:lnTo>
                  <a:pt x="44748" y="617250"/>
                </a:lnTo>
                <a:lnTo>
                  <a:pt x="5359189" y="617250"/>
                </a:lnTo>
                <a:lnTo>
                  <a:pt x="5376607" y="613733"/>
                </a:lnTo>
                <a:lnTo>
                  <a:pt x="5390831" y="604143"/>
                </a:lnTo>
                <a:lnTo>
                  <a:pt x="5400421" y="589919"/>
                </a:lnTo>
                <a:lnTo>
                  <a:pt x="5403937" y="572500"/>
                </a:lnTo>
                <a:lnTo>
                  <a:pt x="5403937" y="44749"/>
                </a:lnTo>
                <a:lnTo>
                  <a:pt x="5400421" y="27331"/>
                </a:lnTo>
                <a:lnTo>
                  <a:pt x="5390831" y="13107"/>
                </a:lnTo>
                <a:lnTo>
                  <a:pt x="5376607" y="3516"/>
                </a:lnTo>
                <a:lnTo>
                  <a:pt x="5359189" y="0"/>
                </a:lnTo>
                <a:close/>
              </a:path>
            </a:pathLst>
          </a:custGeom>
          <a:solidFill>
            <a:srgbClr val="2656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920530" y="2502916"/>
            <a:ext cx="898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25230" y="2430780"/>
            <a:ext cx="939165" cy="406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110"/>
              </a:spcBef>
            </a:pP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Analytics </a:t>
            </a: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Verdana"/>
                <a:cs typeface="Verdana"/>
              </a:rPr>
              <a:t>Analytics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Augmented</a:t>
            </a:r>
            <a:endParaRPr sz="800" dirty="0">
              <a:latin typeface="Verdana"/>
              <a:cs typeface="Verdan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96499" y="2410612"/>
            <a:ext cx="2625090" cy="479425"/>
          </a:xfrm>
          <a:custGeom>
            <a:avLst/>
            <a:gdLst/>
            <a:ahLst/>
            <a:cxnLst/>
            <a:rect l="l" t="t" r="r" b="b"/>
            <a:pathLst>
              <a:path w="2625090" h="479425">
                <a:moveTo>
                  <a:pt x="2596220" y="0"/>
                </a:moveTo>
                <a:lnTo>
                  <a:pt x="28479" y="0"/>
                </a:lnTo>
                <a:lnTo>
                  <a:pt x="17394" y="2238"/>
                </a:lnTo>
                <a:lnTo>
                  <a:pt x="8341" y="8342"/>
                </a:lnTo>
                <a:lnTo>
                  <a:pt x="2238" y="17395"/>
                </a:lnTo>
                <a:lnTo>
                  <a:pt x="0" y="28481"/>
                </a:lnTo>
                <a:lnTo>
                  <a:pt x="0" y="450320"/>
                </a:lnTo>
                <a:lnTo>
                  <a:pt x="2238" y="461406"/>
                </a:lnTo>
                <a:lnTo>
                  <a:pt x="8341" y="470458"/>
                </a:lnTo>
                <a:lnTo>
                  <a:pt x="17394" y="476562"/>
                </a:lnTo>
                <a:lnTo>
                  <a:pt x="28479" y="478800"/>
                </a:lnTo>
                <a:lnTo>
                  <a:pt x="2596220" y="478800"/>
                </a:lnTo>
                <a:lnTo>
                  <a:pt x="2607305" y="476562"/>
                </a:lnTo>
                <a:lnTo>
                  <a:pt x="2616358" y="470458"/>
                </a:lnTo>
                <a:lnTo>
                  <a:pt x="2622462" y="461406"/>
                </a:lnTo>
                <a:lnTo>
                  <a:pt x="2624700" y="450320"/>
                </a:lnTo>
                <a:lnTo>
                  <a:pt x="2624700" y="28481"/>
                </a:lnTo>
                <a:lnTo>
                  <a:pt x="2622462" y="17395"/>
                </a:lnTo>
                <a:lnTo>
                  <a:pt x="2616358" y="8342"/>
                </a:lnTo>
                <a:lnTo>
                  <a:pt x="2607305" y="2238"/>
                </a:lnTo>
                <a:lnTo>
                  <a:pt x="2596220" y="0"/>
                </a:lnTo>
                <a:close/>
              </a:path>
            </a:pathLst>
          </a:custGeom>
          <a:solidFill>
            <a:srgbClr val="00B0F0">
              <a:alpha val="43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80680" y="2502916"/>
            <a:ext cx="648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FFFFFF"/>
                </a:solidFill>
                <a:latin typeface="Tahoma"/>
                <a:cs typeface="Tahoma"/>
              </a:rPr>
              <a:t>AI/ML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5601" y="2430780"/>
            <a:ext cx="819785" cy="406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110"/>
              </a:spcBef>
            </a:pP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Predictive </a:t>
            </a:r>
            <a:r>
              <a:rPr sz="800" spc="-5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Science Data</a:t>
            </a:r>
            <a:r>
              <a:rPr sz="8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Science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31535" y="2459735"/>
            <a:ext cx="246887" cy="39623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914777" y="1566671"/>
            <a:ext cx="650240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40"/>
              </a:spcBef>
            </a:pPr>
            <a:r>
              <a:rPr sz="1100" b="1" spc="-40" dirty="0">
                <a:solidFill>
                  <a:srgbClr val="26569A"/>
                </a:solidFill>
                <a:latin typeface="Tahoma"/>
                <a:cs typeface="Tahoma"/>
              </a:rPr>
              <a:t>Engage</a:t>
            </a:r>
            <a:r>
              <a:rPr sz="1100" b="1" spc="-25" dirty="0">
                <a:solidFill>
                  <a:srgbClr val="26569A"/>
                </a:solidFill>
                <a:latin typeface="Tahoma"/>
                <a:cs typeface="Tahoma"/>
              </a:rPr>
              <a:t> </a:t>
            </a:r>
            <a:r>
              <a:rPr sz="1100" b="1" spc="-114" dirty="0">
                <a:solidFill>
                  <a:srgbClr val="26569A"/>
                </a:solidFill>
                <a:latin typeface="Tahoma"/>
                <a:cs typeface="Tahoma"/>
              </a:rPr>
              <a:t>&amp; </a:t>
            </a:r>
            <a:r>
              <a:rPr sz="1100" b="1" spc="-10" dirty="0">
                <a:solidFill>
                  <a:srgbClr val="26569A"/>
                </a:solidFill>
                <a:latin typeface="Tahoma"/>
                <a:cs typeface="Tahoma"/>
              </a:rPr>
              <a:t>Interact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11242" y="1593596"/>
            <a:ext cx="10293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63A5B9"/>
                </a:solidFill>
                <a:latin typeface="Verdana"/>
                <a:cs typeface="Verdana"/>
              </a:rPr>
              <a:t>Embedded</a:t>
            </a:r>
            <a:r>
              <a:rPr sz="600" spc="-35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63A5B9"/>
                </a:solidFill>
                <a:latin typeface="Verdana"/>
                <a:cs typeface="Verdana"/>
              </a:rPr>
              <a:t>in</a:t>
            </a:r>
            <a:r>
              <a:rPr sz="6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25" dirty="0">
                <a:solidFill>
                  <a:srgbClr val="63A5B9"/>
                </a:solidFill>
                <a:latin typeface="Verdana"/>
                <a:cs typeface="Verdana"/>
              </a:rPr>
              <a:t>Apps</a:t>
            </a:r>
            <a:r>
              <a:rPr sz="6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45" dirty="0">
                <a:solidFill>
                  <a:srgbClr val="63A5B9"/>
                </a:solidFill>
                <a:latin typeface="Verdana"/>
                <a:cs typeface="Verdana"/>
              </a:rPr>
              <a:t>&amp;</a:t>
            </a:r>
            <a:r>
              <a:rPr sz="600" spc="-35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63A5B9"/>
                </a:solidFill>
                <a:latin typeface="Verdana"/>
                <a:cs typeface="Verdana"/>
              </a:rPr>
              <a:t>Portals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11242" y="1377188"/>
            <a:ext cx="713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63A5B9"/>
                </a:solidFill>
                <a:latin typeface="Verdana"/>
                <a:cs typeface="Verdana"/>
              </a:rPr>
              <a:t>Native</a:t>
            </a:r>
            <a:r>
              <a:rPr sz="6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63A5B9"/>
                </a:solidFill>
                <a:latin typeface="Verdana"/>
                <a:cs typeface="Verdana"/>
              </a:rPr>
              <a:t>in</a:t>
            </a:r>
            <a:r>
              <a:rPr sz="6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63A5B9"/>
                </a:solidFill>
                <a:latin typeface="Verdana"/>
                <a:cs typeface="Verdana"/>
              </a:rPr>
              <a:t>Salesforce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782823" y="1362455"/>
            <a:ext cx="195580" cy="807720"/>
            <a:chOff x="2782823" y="1362455"/>
            <a:chExt cx="195580" cy="80772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2823" y="1362455"/>
              <a:ext cx="195072" cy="1402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5015" y="1584959"/>
              <a:ext cx="170687" cy="14325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1111" y="1783079"/>
              <a:ext cx="152400" cy="1554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01111" y="2005583"/>
              <a:ext cx="170687" cy="16459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011242" y="1810004"/>
            <a:ext cx="7073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63A5B9"/>
                </a:solidFill>
                <a:latin typeface="Verdana"/>
                <a:cs typeface="Verdana"/>
              </a:rPr>
              <a:t>Collaboration</a:t>
            </a:r>
            <a:r>
              <a:rPr sz="600" spc="1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63A5B9"/>
                </a:solidFill>
                <a:latin typeface="Verdana"/>
                <a:cs typeface="Verdana"/>
              </a:rPr>
              <a:t>Tools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11243" y="2020316"/>
            <a:ext cx="6464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63A5B9"/>
                </a:solidFill>
                <a:latin typeface="Verdana"/>
                <a:cs typeface="Verdana"/>
              </a:rPr>
              <a:t>Natural</a:t>
            </a:r>
            <a:r>
              <a:rPr sz="600" spc="-2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63A5B9"/>
                </a:solidFill>
                <a:latin typeface="Verdana"/>
                <a:cs typeface="Verdana"/>
              </a:rPr>
              <a:t>Language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35808" y="1377188"/>
            <a:ext cx="3175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63A5B9"/>
                </a:solidFill>
                <a:latin typeface="Verdana"/>
                <a:cs typeface="Verdana"/>
              </a:rPr>
              <a:t>Desktop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35808" y="1593596"/>
            <a:ext cx="309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63A5B9"/>
                </a:solidFill>
                <a:latin typeface="Verdana"/>
                <a:cs typeface="Verdana"/>
              </a:rPr>
              <a:t>Browser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535808" y="1810004"/>
            <a:ext cx="557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63A5B9"/>
                </a:solidFill>
                <a:latin typeface="Verdana"/>
                <a:cs typeface="Verdana"/>
              </a:rPr>
              <a:t>Mobile</a:t>
            </a:r>
            <a:r>
              <a:rPr sz="600" spc="-2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63A5B9"/>
                </a:solidFill>
                <a:latin typeface="Verdana"/>
                <a:cs typeface="Verdana"/>
              </a:rPr>
              <a:t>Devices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309871" y="1362455"/>
            <a:ext cx="195580" cy="582295"/>
            <a:chOff x="4309871" y="1362455"/>
            <a:chExt cx="195580" cy="582295"/>
          </a:xfrm>
        </p:grpSpPr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2063" y="1581911"/>
              <a:ext cx="170687" cy="14325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9871" y="1362455"/>
              <a:ext cx="195072" cy="1402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5111" y="1798319"/>
              <a:ext cx="170687" cy="14630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037196" y="1395476"/>
            <a:ext cx="8883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5" dirty="0">
                <a:solidFill>
                  <a:srgbClr val="F58220"/>
                </a:solidFill>
                <a:latin typeface="Tahoma"/>
                <a:cs typeface="Tahoma"/>
              </a:rPr>
              <a:t>Self-</a:t>
            </a:r>
            <a:r>
              <a:rPr sz="600" b="1" spc="-25" dirty="0">
                <a:solidFill>
                  <a:srgbClr val="F58220"/>
                </a:solidFill>
                <a:latin typeface="Tahoma"/>
                <a:cs typeface="Tahoma"/>
              </a:rPr>
              <a:t>service</a:t>
            </a:r>
            <a:r>
              <a:rPr sz="600" b="1" spc="40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Exploration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93572" y="1547876"/>
            <a:ext cx="975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58220"/>
                </a:solidFill>
                <a:latin typeface="Tahoma"/>
                <a:cs typeface="Tahoma"/>
              </a:rPr>
              <a:t>Storytelling</a:t>
            </a:r>
            <a:r>
              <a:rPr sz="600" b="1" spc="1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600" b="1" spc="20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Dashboards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30084" y="1700276"/>
            <a:ext cx="9023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58220"/>
                </a:solidFill>
                <a:latin typeface="Tahoma"/>
                <a:cs typeface="Tahoma"/>
              </a:rPr>
              <a:t>Sharing</a:t>
            </a:r>
            <a:r>
              <a:rPr sz="600" b="1" spc="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600" b="1" spc="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Collaboration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09447" y="1852676"/>
            <a:ext cx="943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58220"/>
                </a:solidFill>
                <a:latin typeface="Tahoma"/>
                <a:cs typeface="Tahoma"/>
              </a:rPr>
              <a:t>Discovery</a:t>
            </a:r>
            <a:r>
              <a:rPr sz="600" b="1" spc="-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600" b="1" spc="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Notifications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979284" y="2005076"/>
            <a:ext cx="1003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0" dirty="0">
                <a:solidFill>
                  <a:srgbClr val="F58220"/>
                </a:solidFill>
                <a:latin typeface="Tahoma"/>
                <a:cs typeface="Tahoma"/>
              </a:rPr>
              <a:t>Predictions</a:t>
            </a:r>
            <a:r>
              <a:rPr sz="600" b="1" spc="10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600" b="1" spc="15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Explanations</a:t>
            </a:r>
            <a:endParaRPr sz="600" dirty="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25334" y="2157476"/>
            <a:ext cx="7118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Action</a:t>
            </a:r>
            <a:r>
              <a:rPr sz="600" b="1" spc="-20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600" b="1" spc="-75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600" b="1" spc="-10" dirty="0">
                <a:solidFill>
                  <a:srgbClr val="F58220"/>
                </a:solidFill>
                <a:latin typeface="Tahoma"/>
                <a:cs typeface="Tahoma"/>
              </a:rPr>
              <a:t> Workflow</a:t>
            </a:r>
            <a:endParaRPr sz="600" dirty="0">
              <a:latin typeface="Tahoma"/>
              <a:cs typeface="Tahom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808174" y="1453734"/>
            <a:ext cx="1218565" cy="621665"/>
            <a:chOff x="5808174" y="1453734"/>
            <a:chExt cx="1218565" cy="621665"/>
          </a:xfrm>
        </p:grpSpPr>
        <p:sp>
          <p:nvSpPr>
            <p:cNvPr id="73" name="object 73"/>
            <p:cNvSpPr/>
            <p:nvPr/>
          </p:nvSpPr>
          <p:spPr>
            <a:xfrm>
              <a:off x="5808174" y="1458497"/>
              <a:ext cx="1218565" cy="0"/>
            </a:xfrm>
            <a:custGeom>
              <a:avLst/>
              <a:gdLst/>
              <a:ahLst/>
              <a:cxnLst/>
              <a:rect l="l" t="t" r="r" b="b"/>
              <a:pathLst>
                <a:path w="1218565">
                  <a:moveTo>
                    <a:pt x="0" y="0"/>
                  </a:moveTo>
                  <a:lnTo>
                    <a:pt x="1218188" y="1"/>
                  </a:lnTo>
                </a:path>
              </a:pathLst>
            </a:custGeom>
            <a:ln w="9525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08174" y="1607544"/>
              <a:ext cx="1218565" cy="0"/>
            </a:xfrm>
            <a:custGeom>
              <a:avLst/>
              <a:gdLst/>
              <a:ahLst/>
              <a:cxnLst/>
              <a:rect l="l" t="t" r="r" b="b"/>
              <a:pathLst>
                <a:path w="1218565">
                  <a:moveTo>
                    <a:pt x="0" y="0"/>
                  </a:moveTo>
                  <a:lnTo>
                    <a:pt x="1218188" y="1"/>
                  </a:lnTo>
                </a:path>
              </a:pathLst>
            </a:custGeom>
            <a:ln w="9525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08174" y="1766887"/>
              <a:ext cx="1218565" cy="0"/>
            </a:xfrm>
            <a:custGeom>
              <a:avLst/>
              <a:gdLst/>
              <a:ahLst/>
              <a:cxnLst/>
              <a:rect l="l" t="t" r="r" b="b"/>
              <a:pathLst>
                <a:path w="1218565">
                  <a:moveTo>
                    <a:pt x="0" y="0"/>
                  </a:moveTo>
                  <a:lnTo>
                    <a:pt x="1218188" y="1"/>
                  </a:lnTo>
                </a:path>
              </a:pathLst>
            </a:custGeom>
            <a:ln w="9525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08174" y="1921090"/>
              <a:ext cx="1218565" cy="0"/>
            </a:xfrm>
            <a:custGeom>
              <a:avLst/>
              <a:gdLst/>
              <a:ahLst/>
              <a:cxnLst/>
              <a:rect l="l" t="t" r="r" b="b"/>
              <a:pathLst>
                <a:path w="1218565">
                  <a:moveTo>
                    <a:pt x="0" y="0"/>
                  </a:moveTo>
                  <a:lnTo>
                    <a:pt x="1218188" y="1"/>
                  </a:lnTo>
                </a:path>
              </a:pathLst>
            </a:custGeom>
            <a:ln w="9525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808174" y="2070153"/>
              <a:ext cx="1218565" cy="0"/>
            </a:xfrm>
            <a:custGeom>
              <a:avLst/>
              <a:gdLst/>
              <a:ahLst/>
              <a:cxnLst/>
              <a:rect l="l" t="t" r="r" b="b"/>
              <a:pathLst>
                <a:path w="1218565">
                  <a:moveTo>
                    <a:pt x="0" y="0"/>
                  </a:moveTo>
                  <a:lnTo>
                    <a:pt x="1218188" y="1"/>
                  </a:lnTo>
                </a:path>
              </a:pathLst>
            </a:custGeom>
            <a:ln w="9525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623047" y="1256447"/>
            <a:ext cx="228600" cy="1648460"/>
            <a:chOff x="7623047" y="1256447"/>
            <a:chExt cx="228600" cy="1648460"/>
          </a:xfrm>
        </p:grpSpPr>
        <p:sp>
          <p:nvSpPr>
            <p:cNvPr id="79" name="object 79"/>
            <p:cNvSpPr/>
            <p:nvPr/>
          </p:nvSpPr>
          <p:spPr>
            <a:xfrm>
              <a:off x="7699849" y="1256447"/>
              <a:ext cx="84455" cy="1376680"/>
            </a:xfrm>
            <a:custGeom>
              <a:avLst/>
              <a:gdLst/>
              <a:ahLst/>
              <a:cxnLst/>
              <a:rect l="l" t="t" r="r" b="b"/>
              <a:pathLst>
                <a:path w="84454" h="1376680">
                  <a:moveTo>
                    <a:pt x="0" y="1299952"/>
                  </a:moveTo>
                  <a:lnTo>
                    <a:pt x="37600" y="1376400"/>
                  </a:lnTo>
                  <a:lnTo>
                    <a:pt x="69840" y="1312962"/>
                  </a:lnTo>
                  <a:lnTo>
                    <a:pt x="28490" y="1312962"/>
                  </a:lnTo>
                  <a:lnTo>
                    <a:pt x="28573" y="1300264"/>
                  </a:lnTo>
                  <a:lnTo>
                    <a:pt x="47624" y="1300264"/>
                  </a:lnTo>
                  <a:lnTo>
                    <a:pt x="0" y="1299952"/>
                  </a:lnTo>
                  <a:close/>
                </a:path>
                <a:path w="84454" h="1376680">
                  <a:moveTo>
                    <a:pt x="55711" y="63562"/>
                  </a:moveTo>
                  <a:lnTo>
                    <a:pt x="36660" y="63562"/>
                  </a:lnTo>
                  <a:lnTo>
                    <a:pt x="28575" y="1299952"/>
                  </a:lnTo>
                  <a:lnTo>
                    <a:pt x="28490" y="1312962"/>
                  </a:lnTo>
                  <a:lnTo>
                    <a:pt x="47541" y="1312962"/>
                  </a:lnTo>
                  <a:lnTo>
                    <a:pt x="55626" y="76447"/>
                  </a:lnTo>
                  <a:lnTo>
                    <a:pt x="55711" y="63562"/>
                  </a:lnTo>
                  <a:close/>
                </a:path>
                <a:path w="84454" h="1376680">
                  <a:moveTo>
                    <a:pt x="47624" y="1300264"/>
                  </a:moveTo>
                  <a:lnTo>
                    <a:pt x="47541" y="1312962"/>
                  </a:lnTo>
                  <a:lnTo>
                    <a:pt x="69840" y="1312962"/>
                  </a:lnTo>
                  <a:lnTo>
                    <a:pt x="76198" y="1300450"/>
                  </a:lnTo>
                  <a:lnTo>
                    <a:pt x="47624" y="1300264"/>
                  </a:lnTo>
                  <a:close/>
                </a:path>
                <a:path w="84454" h="1376680">
                  <a:moveTo>
                    <a:pt x="46601" y="0"/>
                  </a:moveTo>
                  <a:lnTo>
                    <a:pt x="8003" y="75949"/>
                  </a:lnTo>
                  <a:lnTo>
                    <a:pt x="84202" y="76447"/>
                  </a:lnTo>
                  <a:lnTo>
                    <a:pt x="84110" y="76260"/>
                  </a:lnTo>
                  <a:lnTo>
                    <a:pt x="36577" y="76260"/>
                  </a:lnTo>
                  <a:lnTo>
                    <a:pt x="36660" y="63562"/>
                  </a:lnTo>
                  <a:lnTo>
                    <a:pt x="77864" y="63562"/>
                  </a:lnTo>
                  <a:lnTo>
                    <a:pt x="46601" y="0"/>
                  </a:lnTo>
                  <a:close/>
                </a:path>
                <a:path w="84454" h="1376680">
                  <a:moveTo>
                    <a:pt x="77864" y="63562"/>
                  </a:moveTo>
                  <a:lnTo>
                    <a:pt x="55711" y="63562"/>
                  </a:lnTo>
                  <a:lnTo>
                    <a:pt x="55628" y="76260"/>
                  </a:lnTo>
                  <a:lnTo>
                    <a:pt x="84110" y="76260"/>
                  </a:lnTo>
                  <a:lnTo>
                    <a:pt x="77864" y="63562"/>
                  </a:lnTo>
                  <a:close/>
                </a:path>
              </a:pathLst>
            </a:custGeom>
            <a:solidFill>
              <a:srgbClr val="63A5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3047" y="2630424"/>
              <a:ext cx="228600" cy="274319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7442616" y="2903220"/>
            <a:ext cx="596265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97155">
              <a:lnSpc>
                <a:spcPct val="103699"/>
              </a:lnSpc>
              <a:spcBef>
                <a:spcPts val="65"/>
              </a:spcBef>
            </a:pPr>
            <a:r>
              <a:rPr sz="800" spc="-10" dirty="0">
                <a:solidFill>
                  <a:srgbClr val="63A5B9"/>
                </a:solidFill>
                <a:latin typeface="Verdana"/>
                <a:cs typeface="Verdana"/>
              </a:rPr>
              <a:t>Security </a:t>
            </a:r>
            <a:r>
              <a:rPr sz="800" spc="-40" dirty="0">
                <a:solidFill>
                  <a:srgbClr val="63A5B9"/>
                </a:solidFill>
                <a:latin typeface="Verdana"/>
                <a:cs typeface="Verdana"/>
              </a:rPr>
              <a:t>Governance </a:t>
            </a:r>
            <a:r>
              <a:rPr sz="800" spc="-25" dirty="0">
                <a:solidFill>
                  <a:srgbClr val="63A5B9"/>
                </a:solidFill>
                <a:latin typeface="Verdana"/>
                <a:cs typeface="Verdana"/>
              </a:rPr>
              <a:t>Compliance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708557" y="3355572"/>
            <a:ext cx="80645" cy="1659889"/>
          </a:xfrm>
          <a:custGeom>
            <a:avLst/>
            <a:gdLst/>
            <a:ahLst/>
            <a:cxnLst/>
            <a:rect l="l" t="t" r="r" b="b"/>
            <a:pathLst>
              <a:path w="80645" h="1659889">
                <a:moveTo>
                  <a:pt x="32661" y="1583204"/>
                </a:moveTo>
                <a:lnTo>
                  <a:pt x="4086" y="1583204"/>
                </a:lnTo>
                <a:lnTo>
                  <a:pt x="42393" y="1659300"/>
                </a:lnTo>
                <a:lnTo>
                  <a:pt x="73916" y="1595825"/>
                </a:lnTo>
                <a:lnTo>
                  <a:pt x="32696" y="1595825"/>
                </a:lnTo>
                <a:lnTo>
                  <a:pt x="32661" y="1583204"/>
                </a:lnTo>
                <a:close/>
              </a:path>
              <a:path w="80645" h="1659889">
                <a:moveTo>
                  <a:pt x="47590" y="63529"/>
                </a:moveTo>
                <a:lnTo>
                  <a:pt x="28540" y="63529"/>
                </a:lnTo>
                <a:lnTo>
                  <a:pt x="32661" y="1583204"/>
                </a:lnTo>
                <a:lnTo>
                  <a:pt x="32696" y="1595825"/>
                </a:lnTo>
                <a:lnTo>
                  <a:pt x="51746" y="1595825"/>
                </a:lnTo>
                <a:lnTo>
                  <a:pt x="47625" y="76304"/>
                </a:lnTo>
                <a:lnTo>
                  <a:pt x="47590" y="63529"/>
                </a:lnTo>
                <a:close/>
              </a:path>
              <a:path w="80645" h="1659889">
                <a:moveTo>
                  <a:pt x="80184" y="1583204"/>
                </a:moveTo>
                <a:lnTo>
                  <a:pt x="51712" y="1583204"/>
                </a:lnTo>
                <a:lnTo>
                  <a:pt x="51746" y="1595825"/>
                </a:lnTo>
                <a:lnTo>
                  <a:pt x="73916" y="1595825"/>
                </a:lnTo>
                <a:lnTo>
                  <a:pt x="80184" y="1583204"/>
                </a:lnTo>
                <a:close/>
              </a:path>
              <a:path w="80645" h="1659889">
                <a:moveTo>
                  <a:pt x="37894" y="0"/>
                </a:moveTo>
                <a:lnTo>
                  <a:pt x="0" y="76304"/>
                </a:lnTo>
                <a:lnTo>
                  <a:pt x="28575" y="76304"/>
                </a:lnTo>
                <a:lnTo>
                  <a:pt x="28540" y="63529"/>
                </a:lnTo>
                <a:lnTo>
                  <a:pt x="69873" y="63529"/>
                </a:lnTo>
                <a:lnTo>
                  <a:pt x="37894" y="0"/>
                </a:lnTo>
                <a:close/>
              </a:path>
              <a:path w="80645" h="1659889">
                <a:moveTo>
                  <a:pt x="69873" y="63529"/>
                </a:moveTo>
                <a:lnTo>
                  <a:pt x="47590" y="63529"/>
                </a:lnTo>
                <a:lnTo>
                  <a:pt x="47625" y="76304"/>
                </a:lnTo>
                <a:lnTo>
                  <a:pt x="76304" y="76304"/>
                </a:lnTo>
                <a:lnTo>
                  <a:pt x="69873" y="63529"/>
                </a:lnTo>
                <a:close/>
              </a:path>
            </a:pathLst>
          </a:custGeom>
          <a:solidFill>
            <a:srgbClr val="63A5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139465" y="2903220"/>
            <a:ext cx="52197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95885">
              <a:lnSpc>
                <a:spcPct val="102499"/>
              </a:lnSpc>
              <a:spcBef>
                <a:spcPts val="75"/>
              </a:spcBef>
            </a:pPr>
            <a:r>
              <a:rPr sz="800" spc="-45" dirty="0">
                <a:solidFill>
                  <a:srgbClr val="63A5B9"/>
                </a:solidFill>
                <a:latin typeface="Verdana"/>
                <a:cs typeface="Verdana"/>
              </a:rPr>
              <a:t>APIs</a:t>
            </a:r>
            <a:r>
              <a:rPr sz="800" spc="-40" dirty="0">
                <a:solidFill>
                  <a:srgbClr val="63A5B9"/>
                </a:solidFill>
                <a:latin typeface="Verdana"/>
                <a:cs typeface="Verdana"/>
              </a:rPr>
              <a:t> </a:t>
            </a:r>
            <a:r>
              <a:rPr sz="800" spc="-60" dirty="0">
                <a:solidFill>
                  <a:srgbClr val="63A5B9"/>
                </a:solidFill>
                <a:latin typeface="Verdana"/>
                <a:cs typeface="Verdana"/>
              </a:rPr>
              <a:t>&amp; </a:t>
            </a:r>
            <a:r>
              <a:rPr sz="800" spc="-50" dirty="0">
                <a:solidFill>
                  <a:srgbClr val="63A5B9"/>
                </a:solidFill>
                <a:latin typeface="Verdana"/>
                <a:cs typeface="Verdana"/>
              </a:rPr>
              <a:t>Ecosystem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8278368" y="1256245"/>
            <a:ext cx="243840" cy="1615440"/>
            <a:chOff x="8278368" y="1256245"/>
            <a:chExt cx="243840" cy="1615440"/>
          </a:xfrm>
        </p:grpSpPr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78368" y="2663952"/>
              <a:ext cx="243840" cy="20726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362477" y="1256245"/>
              <a:ext cx="76200" cy="1410970"/>
            </a:xfrm>
            <a:custGeom>
              <a:avLst/>
              <a:gdLst/>
              <a:ahLst/>
              <a:cxnLst/>
              <a:rect l="l" t="t" r="r" b="b"/>
              <a:pathLst>
                <a:path w="76200" h="1410970">
                  <a:moveTo>
                    <a:pt x="28576" y="1334400"/>
                  </a:moveTo>
                  <a:lnTo>
                    <a:pt x="1" y="1334400"/>
                  </a:lnTo>
                  <a:lnTo>
                    <a:pt x="38101" y="1410600"/>
                  </a:lnTo>
                  <a:lnTo>
                    <a:pt x="69851" y="1347099"/>
                  </a:lnTo>
                  <a:lnTo>
                    <a:pt x="28576" y="1347099"/>
                  </a:lnTo>
                  <a:lnTo>
                    <a:pt x="28576" y="1334400"/>
                  </a:lnTo>
                  <a:close/>
                </a:path>
                <a:path w="76200" h="141097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1347099"/>
                  </a:lnTo>
                  <a:lnTo>
                    <a:pt x="47626" y="1347099"/>
                  </a:lnTo>
                  <a:lnTo>
                    <a:pt x="47625" y="63500"/>
                  </a:lnTo>
                  <a:close/>
                </a:path>
                <a:path w="76200" h="1410970">
                  <a:moveTo>
                    <a:pt x="76201" y="1334400"/>
                  </a:moveTo>
                  <a:lnTo>
                    <a:pt x="47626" y="1334400"/>
                  </a:lnTo>
                  <a:lnTo>
                    <a:pt x="47626" y="1347099"/>
                  </a:lnTo>
                  <a:lnTo>
                    <a:pt x="69851" y="1347099"/>
                  </a:lnTo>
                  <a:lnTo>
                    <a:pt x="76201" y="1334400"/>
                  </a:lnTo>
                  <a:close/>
                </a:path>
                <a:path w="76200" h="141097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1097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63A5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8393999" y="3364546"/>
            <a:ext cx="87630" cy="1643380"/>
          </a:xfrm>
          <a:custGeom>
            <a:avLst/>
            <a:gdLst/>
            <a:ahLst/>
            <a:cxnLst/>
            <a:rect l="l" t="t" r="r" b="b"/>
            <a:pathLst>
              <a:path w="87629" h="1643379">
                <a:moveTo>
                  <a:pt x="39733" y="1566972"/>
                </a:moveTo>
                <a:lnTo>
                  <a:pt x="11159" y="1567186"/>
                </a:lnTo>
                <a:lnTo>
                  <a:pt x="49828" y="1643099"/>
                </a:lnTo>
                <a:lnTo>
                  <a:pt x="80951" y="1579671"/>
                </a:lnTo>
                <a:lnTo>
                  <a:pt x="39828" y="1579671"/>
                </a:lnTo>
                <a:lnTo>
                  <a:pt x="39733" y="1566972"/>
                </a:lnTo>
                <a:close/>
              </a:path>
              <a:path w="87629" h="1643379">
                <a:moveTo>
                  <a:pt x="58783" y="1566830"/>
                </a:moveTo>
                <a:lnTo>
                  <a:pt x="39733" y="1566972"/>
                </a:lnTo>
                <a:lnTo>
                  <a:pt x="39828" y="1579671"/>
                </a:lnTo>
                <a:lnTo>
                  <a:pt x="58878" y="1579528"/>
                </a:lnTo>
                <a:lnTo>
                  <a:pt x="58783" y="1566830"/>
                </a:lnTo>
                <a:close/>
              </a:path>
              <a:path w="87629" h="1643379">
                <a:moveTo>
                  <a:pt x="87356" y="1566616"/>
                </a:moveTo>
                <a:lnTo>
                  <a:pt x="58783" y="1566830"/>
                </a:lnTo>
                <a:lnTo>
                  <a:pt x="58878" y="1579528"/>
                </a:lnTo>
                <a:lnTo>
                  <a:pt x="39828" y="1579671"/>
                </a:lnTo>
                <a:lnTo>
                  <a:pt x="80951" y="1579671"/>
                </a:lnTo>
                <a:lnTo>
                  <a:pt x="87077" y="1567186"/>
                </a:lnTo>
                <a:lnTo>
                  <a:pt x="87181" y="1566972"/>
                </a:lnTo>
                <a:lnTo>
                  <a:pt x="87251" y="1566830"/>
                </a:lnTo>
                <a:lnTo>
                  <a:pt x="87356" y="1566616"/>
                </a:lnTo>
                <a:close/>
              </a:path>
              <a:path w="87629" h="1643379">
                <a:moveTo>
                  <a:pt x="47623" y="76126"/>
                </a:moveTo>
                <a:lnTo>
                  <a:pt x="28574" y="76268"/>
                </a:lnTo>
                <a:lnTo>
                  <a:pt x="39730" y="1566616"/>
                </a:lnTo>
                <a:lnTo>
                  <a:pt x="39733" y="1566972"/>
                </a:lnTo>
                <a:lnTo>
                  <a:pt x="58783" y="1566830"/>
                </a:lnTo>
                <a:lnTo>
                  <a:pt x="47626" y="76483"/>
                </a:lnTo>
                <a:lnTo>
                  <a:pt x="47623" y="76126"/>
                </a:lnTo>
                <a:close/>
              </a:path>
              <a:path w="87629" h="1643379">
                <a:moveTo>
                  <a:pt x="37528" y="0"/>
                </a:moveTo>
                <a:lnTo>
                  <a:pt x="280" y="75911"/>
                </a:lnTo>
                <a:lnTo>
                  <a:pt x="175" y="76126"/>
                </a:lnTo>
                <a:lnTo>
                  <a:pt x="105" y="76268"/>
                </a:lnTo>
                <a:lnTo>
                  <a:pt x="0" y="76483"/>
                </a:lnTo>
                <a:lnTo>
                  <a:pt x="28574" y="76268"/>
                </a:lnTo>
                <a:lnTo>
                  <a:pt x="28479" y="63573"/>
                </a:lnTo>
                <a:lnTo>
                  <a:pt x="69840" y="63431"/>
                </a:lnTo>
                <a:lnTo>
                  <a:pt x="37528" y="0"/>
                </a:lnTo>
                <a:close/>
              </a:path>
              <a:path w="87629" h="1643379">
                <a:moveTo>
                  <a:pt x="47528" y="63431"/>
                </a:moveTo>
                <a:lnTo>
                  <a:pt x="28479" y="63573"/>
                </a:lnTo>
                <a:lnTo>
                  <a:pt x="28574" y="76268"/>
                </a:lnTo>
                <a:lnTo>
                  <a:pt x="47623" y="76126"/>
                </a:lnTo>
                <a:lnTo>
                  <a:pt x="47528" y="63431"/>
                </a:lnTo>
                <a:close/>
              </a:path>
              <a:path w="87629" h="1643379">
                <a:moveTo>
                  <a:pt x="69840" y="63431"/>
                </a:moveTo>
                <a:lnTo>
                  <a:pt x="47528" y="63431"/>
                </a:lnTo>
                <a:lnTo>
                  <a:pt x="47623" y="76126"/>
                </a:lnTo>
                <a:lnTo>
                  <a:pt x="76197" y="75911"/>
                </a:lnTo>
                <a:lnTo>
                  <a:pt x="69912" y="63573"/>
                </a:lnTo>
                <a:lnTo>
                  <a:pt x="69840" y="63431"/>
                </a:lnTo>
                <a:close/>
              </a:path>
            </a:pathLst>
          </a:custGeom>
          <a:solidFill>
            <a:srgbClr val="63A5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529406" y="3964432"/>
            <a:ext cx="807085" cy="617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020" marR="5080" indent="-20955" algn="r">
              <a:lnSpc>
                <a:spcPct val="99200"/>
              </a:lnSpc>
              <a:spcBef>
                <a:spcPts val="110"/>
              </a:spcBef>
            </a:pPr>
            <a:r>
              <a:rPr sz="1300" b="1" spc="-10" dirty="0">
                <a:solidFill>
                  <a:srgbClr val="F58220"/>
                </a:solidFill>
                <a:latin typeface="Tahoma"/>
                <a:cs typeface="Tahoma"/>
              </a:rPr>
              <a:t>Complete </a:t>
            </a:r>
            <a:r>
              <a:rPr sz="1300" b="1" spc="-140" dirty="0">
                <a:solidFill>
                  <a:srgbClr val="F58220"/>
                </a:solidFill>
                <a:latin typeface="Tahoma"/>
                <a:cs typeface="Tahoma"/>
              </a:rPr>
              <a:t>&amp;</a:t>
            </a:r>
            <a:r>
              <a:rPr sz="1300" b="1" spc="-30" dirty="0">
                <a:solidFill>
                  <a:srgbClr val="F58220"/>
                </a:solidFill>
                <a:latin typeface="Tahoma"/>
                <a:cs typeface="Tahoma"/>
              </a:rPr>
              <a:t> </a:t>
            </a:r>
            <a:r>
              <a:rPr sz="1300" b="1" spc="-45" dirty="0">
                <a:solidFill>
                  <a:srgbClr val="F58220"/>
                </a:solidFill>
                <a:latin typeface="Tahoma"/>
                <a:cs typeface="Tahoma"/>
              </a:rPr>
              <a:t>Trusted </a:t>
            </a:r>
            <a:r>
              <a:rPr sz="1300" b="1" spc="-10" dirty="0">
                <a:solidFill>
                  <a:srgbClr val="F58220"/>
                </a:solidFill>
                <a:latin typeface="Tahoma"/>
                <a:cs typeface="Tahoma"/>
              </a:rPr>
              <a:t>Picture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54806" y="2635504"/>
            <a:ext cx="781050" cy="6172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18745" algn="r">
              <a:lnSpc>
                <a:spcPct val="103099"/>
              </a:lnSpc>
              <a:spcBef>
                <a:spcPts val="50"/>
              </a:spcBef>
            </a:pPr>
            <a:r>
              <a:rPr sz="1300" b="1" spc="-50" dirty="0">
                <a:solidFill>
                  <a:srgbClr val="F58220"/>
                </a:solidFill>
                <a:latin typeface="Tahoma"/>
                <a:cs typeface="Tahoma"/>
              </a:rPr>
              <a:t>Smarter </a:t>
            </a:r>
            <a:r>
              <a:rPr sz="1300" b="1" spc="-40" dirty="0">
                <a:solidFill>
                  <a:srgbClr val="F58220"/>
                </a:solidFill>
                <a:latin typeface="Tahoma"/>
                <a:cs typeface="Tahoma"/>
              </a:rPr>
              <a:t>Decisions</a:t>
            </a:r>
            <a:endParaRPr sz="1300" dirty="0">
              <a:latin typeface="Tahoma"/>
              <a:cs typeface="Tahoma"/>
            </a:endParaRPr>
          </a:p>
          <a:p>
            <a:pPr marR="5080" algn="r">
              <a:lnSpc>
                <a:spcPts val="1490"/>
              </a:lnSpc>
            </a:pPr>
            <a:r>
              <a:rPr sz="1300" b="1" spc="-10" dirty="0">
                <a:solidFill>
                  <a:srgbClr val="F58220"/>
                </a:solidFill>
                <a:latin typeface="Tahoma"/>
                <a:cs typeface="Tahoma"/>
              </a:rPr>
              <a:t>Faster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3218" y="1498600"/>
            <a:ext cx="78295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1275" marR="5080" indent="-28575">
              <a:lnSpc>
                <a:spcPct val="103099"/>
              </a:lnSpc>
              <a:spcBef>
                <a:spcPts val="50"/>
              </a:spcBef>
            </a:pPr>
            <a:r>
              <a:rPr sz="1300" b="1" spc="-40" dirty="0">
                <a:solidFill>
                  <a:srgbClr val="F58220"/>
                </a:solidFill>
                <a:latin typeface="Tahoma"/>
                <a:cs typeface="Tahoma"/>
              </a:rPr>
              <a:t>Empower </a:t>
            </a:r>
            <a:r>
              <a:rPr sz="1300" b="1" spc="-50" dirty="0">
                <a:solidFill>
                  <a:srgbClr val="F58220"/>
                </a:solidFill>
                <a:latin typeface="Tahoma"/>
                <a:cs typeface="Tahoma"/>
              </a:rPr>
              <a:t>Everyone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452218" y="1251722"/>
            <a:ext cx="136525" cy="3735070"/>
          </a:xfrm>
          <a:custGeom>
            <a:avLst/>
            <a:gdLst/>
            <a:ahLst/>
            <a:cxnLst/>
            <a:rect l="l" t="t" r="r" b="b"/>
            <a:pathLst>
              <a:path w="136525" h="3735070">
                <a:moveTo>
                  <a:pt x="68102" y="0"/>
                </a:moveTo>
                <a:lnTo>
                  <a:pt x="0" y="136216"/>
                </a:lnTo>
                <a:lnTo>
                  <a:pt x="41460" y="136216"/>
                </a:lnTo>
                <a:lnTo>
                  <a:pt x="41460" y="3734699"/>
                </a:lnTo>
                <a:lnTo>
                  <a:pt x="94740" y="3734699"/>
                </a:lnTo>
                <a:lnTo>
                  <a:pt x="94740" y="136216"/>
                </a:lnTo>
                <a:lnTo>
                  <a:pt x="136201" y="136216"/>
                </a:lnTo>
                <a:lnTo>
                  <a:pt x="68102" y="0"/>
                </a:lnTo>
                <a:close/>
              </a:path>
            </a:pathLst>
          </a:custGeom>
          <a:solidFill>
            <a:srgbClr val="26569A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911" y="27432"/>
            <a:ext cx="304800" cy="307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4169664"/>
            <a:ext cx="8698992" cy="9723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893060" cy="670560"/>
            <a:chOff x="0" y="0"/>
            <a:chExt cx="2893060" cy="67056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5" y="381000"/>
              <a:ext cx="1374648" cy="286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237743"/>
              <a:ext cx="2520696" cy="4328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11480" cy="3627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3725" y="1039367"/>
            <a:ext cx="180149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26569A"/>
                </a:solidFill>
                <a:latin typeface="Arial MT"/>
                <a:cs typeface="Arial MT"/>
              </a:rPr>
              <a:t>Solution</a:t>
            </a:r>
            <a:r>
              <a:rPr sz="1700" spc="-2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569A"/>
                </a:solidFill>
                <a:latin typeface="Arial MT"/>
                <a:cs typeface="Arial MT"/>
              </a:rPr>
              <a:t>for</a:t>
            </a:r>
            <a:r>
              <a:rPr sz="1700" spc="-3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6569A"/>
                </a:solidFill>
                <a:latin typeface="Arial MT"/>
                <a:cs typeface="Arial MT"/>
              </a:rPr>
              <a:t>Today</a:t>
            </a:r>
            <a:endParaRPr sz="1700" dirty="0">
              <a:latin typeface="Arial MT"/>
              <a:cs typeface="Arial MT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(What</a:t>
            </a:r>
            <a:r>
              <a:rPr sz="1000" spc="-3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are</a:t>
            </a:r>
            <a:r>
              <a:rPr sz="1000" spc="-2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you</a:t>
            </a:r>
            <a:r>
              <a:rPr sz="1000" spc="-2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Solving</a:t>
            </a:r>
            <a:r>
              <a:rPr sz="1000" spc="-2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Today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spc="-25" dirty="0">
                <a:solidFill>
                  <a:srgbClr val="26569A"/>
                </a:solidFill>
                <a:latin typeface="Arial MT"/>
                <a:cs typeface="Arial MT"/>
              </a:rPr>
              <a:t>?)</a:t>
            </a:r>
            <a:endParaRPr sz="10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751" y="1913267"/>
            <a:ext cx="1502410" cy="1502410"/>
            <a:chOff x="176751" y="1913267"/>
            <a:chExt cx="1502410" cy="1502410"/>
          </a:xfrm>
        </p:grpSpPr>
        <p:sp>
          <p:nvSpPr>
            <p:cNvPr id="9" name="object 9"/>
            <p:cNvSpPr/>
            <p:nvPr/>
          </p:nvSpPr>
          <p:spPr>
            <a:xfrm>
              <a:off x="189451" y="192596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738450" y="0"/>
                  </a:moveTo>
                  <a:lnTo>
                    <a:pt x="689896" y="1570"/>
                  </a:lnTo>
                  <a:lnTo>
                    <a:pt x="642182" y="6218"/>
                  </a:lnTo>
                  <a:lnTo>
                    <a:pt x="595403" y="13844"/>
                  </a:lnTo>
                  <a:lnTo>
                    <a:pt x="549657" y="24353"/>
                  </a:lnTo>
                  <a:lnTo>
                    <a:pt x="505042" y="37646"/>
                  </a:lnTo>
                  <a:lnTo>
                    <a:pt x="461655" y="53627"/>
                  </a:lnTo>
                  <a:lnTo>
                    <a:pt x="419593" y="72198"/>
                  </a:lnTo>
                  <a:lnTo>
                    <a:pt x="378953" y="93261"/>
                  </a:lnTo>
                  <a:lnTo>
                    <a:pt x="339833" y="116720"/>
                  </a:lnTo>
                  <a:lnTo>
                    <a:pt x="302331" y="142478"/>
                  </a:lnTo>
                  <a:lnTo>
                    <a:pt x="266542" y="170436"/>
                  </a:lnTo>
                  <a:lnTo>
                    <a:pt x="232565" y="200497"/>
                  </a:lnTo>
                  <a:lnTo>
                    <a:pt x="200497" y="232565"/>
                  </a:lnTo>
                  <a:lnTo>
                    <a:pt x="170436" y="266542"/>
                  </a:lnTo>
                  <a:lnTo>
                    <a:pt x="142478" y="302331"/>
                  </a:lnTo>
                  <a:lnTo>
                    <a:pt x="116720" y="339833"/>
                  </a:lnTo>
                  <a:lnTo>
                    <a:pt x="93261" y="378953"/>
                  </a:lnTo>
                  <a:lnTo>
                    <a:pt x="72198" y="419593"/>
                  </a:lnTo>
                  <a:lnTo>
                    <a:pt x="53627" y="461655"/>
                  </a:lnTo>
                  <a:lnTo>
                    <a:pt x="37646" y="505042"/>
                  </a:lnTo>
                  <a:lnTo>
                    <a:pt x="24353" y="549657"/>
                  </a:lnTo>
                  <a:lnTo>
                    <a:pt x="13844" y="595403"/>
                  </a:lnTo>
                  <a:lnTo>
                    <a:pt x="6218" y="642182"/>
                  </a:lnTo>
                  <a:lnTo>
                    <a:pt x="1570" y="689897"/>
                  </a:lnTo>
                  <a:lnTo>
                    <a:pt x="0" y="738450"/>
                  </a:lnTo>
                  <a:lnTo>
                    <a:pt x="1570" y="787003"/>
                  </a:lnTo>
                  <a:lnTo>
                    <a:pt x="6218" y="834718"/>
                  </a:lnTo>
                  <a:lnTo>
                    <a:pt x="13844" y="881497"/>
                  </a:lnTo>
                  <a:lnTo>
                    <a:pt x="24353" y="927242"/>
                  </a:lnTo>
                  <a:lnTo>
                    <a:pt x="37646" y="971857"/>
                  </a:lnTo>
                  <a:lnTo>
                    <a:pt x="53627" y="1015245"/>
                  </a:lnTo>
                  <a:lnTo>
                    <a:pt x="72198" y="1057307"/>
                  </a:lnTo>
                  <a:lnTo>
                    <a:pt x="93261" y="1097946"/>
                  </a:lnTo>
                  <a:lnTo>
                    <a:pt x="116720" y="1137066"/>
                  </a:lnTo>
                  <a:lnTo>
                    <a:pt x="142478" y="1174569"/>
                  </a:lnTo>
                  <a:lnTo>
                    <a:pt x="170436" y="1210358"/>
                  </a:lnTo>
                  <a:lnTo>
                    <a:pt x="200497" y="1244335"/>
                  </a:lnTo>
                  <a:lnTo>
                    <a:pt x="232565" y="1276403"/>
                  </a:lnTo>
                  <a:lnTo>
                    <a:pt x="266542" y="1306464"/>
                  </a:lnTo>
                  <a:lnTo>
                    <a:pt x="302331" y="1334422"/>
                  </a:lnTo>
                  <a:lnTo>
                    <a:pt x="339833" y="1360179"/>
                  </a:lnTo>
                  <a:lnTo>
                    <a:pt x="378953" y="1383639"/>
                  </a:lnTo>
                  <a:lnTo>
                    <a:pt x="419593" y="1404702"/>
                  </a:lnTo>
                  <a:lnTo>
                    <a:pt x="461655" y="1423273"/>
                  </a:lnTo>
                  <a:lnTo>
                    <a:pt x="505042" y="1439254"/>
                  </a:lnTo>
                  <a:lnTo>
                    <a:pt x="549657" y="1452547"/>
                  </a:lnTo>
                  <a:lnTo>
                    <a:pt x="595403" y="1463056"/>
                  </a:lnTo>
                  <a:lnTo>
                    <a:pt x="642182" y="1470682"/>
                  </a:lnTo>
                  <a:lnTo>
                    <a:pt x="689896" y="1475330"/>
                  </a:lnTo>
                  <a:lnTo>
                    <a:pt x="738450" y="1476900"/>
                  </a:lnTo>
                  <a:lnTo>
                    <a:pt x="787003" y="1475330"/>
                  </a:lnTo>
                  <a:lnTo>
                    <a:pt x="834717" y="1470682"/>
                  </a:lnTo>
                  <a:lnTo>
                    <a:pt x="881496" y="1463056"/>
                  </a:lnTo>
                  <a:lnTo>
                    <a:pt x="927242" y="1452547"/>
                  </a:lnTo>
                  <a:lnTo>
                    <a:pt x="971857" y="1439254"/>
                  </a:lnTo>
                  <a:lnTo>
                    <a:pt x="1015244" y="1423273"/>
                  </a:lnTo>
                  <a:lnTo>
                    <a:pt x="1057306" y="1404702"/>
                  </a:lnTo>
                  <a:lnTo>
                    <a:pt x="1097946" y="1383639"/>
                  </a:lnTo>
                  <a:lnTo>
                    <a:pt x="1137065" y="1360179"/>
                  </a:lnTo>
                  <a:lnTo>
                    <a:pt x="1174568" y="1334422"/>
                  </a:lnTo>
                  <a:lnTo>
                    <a:pt x="1210357" y="1306464"/>
                  </a:lnTo>
                  <a:lnTo>
                    <a:pt x="1244334" y="1276403"/>
                  </a:lnTo>
                  <a:lnTo>
                    <a:pt x="1276402" y="1244335"/>
                  </a:lnTo>
                  <a:lnTo>
                    <a:pt x="1306463" y="1210358"/>
                  </a:lnTo>
                  <a:lnTo>
                    <a:pt x="1334421" y="1174569"/>
                  </a:lnTo>
                  <a:lnTo>
                    <a:pt x="1360178" y="1137066"/>
                  </a:lnTo>
                  <a:lnTo>
                    <a:pt x="1383638" y="1097946"/>
                  </a:lnTo>
                  <a:lnTo>
                    <a:pt x="1404701" y="1057307"/>
                  </a:lnTo>
                  <a:lnTo>
                    <a:pt x="1423272" y="1015245"/>
                  </a:lnTo>
                  <a:lnTo>
                    <a:pt x="1439253" y="971857"/>
                  </a:lnTo>
                  <a:lnTo>
                    <a:pt x="1452546" y="927242"/>
                  </a:lnTo>
                  <a:lnTo>
                    <a:pt x="1463055" y="881497"/>
                  </a:lnTo>
                  <a:lnTo>
                    <a:pt x="1470681" y="834718"/>
                  </a:lnTo>
                  <a:lnTo>
                    <a:pt x="1475329" y="787003"/>
                  </a:lnTo>
                  <a:lnTo>
                    <a:pt x="1476899" y="738450"/>
                  </a:lnTo>
                  <a:lnTo>
                    <a:pt x="1475329" y="689897"/>
                  </a:lnTo>
                  <a:lnTo>
                    <a:pt x="1470681" y="642182"/>
                  </a:lnTo>
                  <a:lnTo>
                    <a:pt x="1463055" y="595403"/>
                  </a:lnTo>
                  <a:lnTo>
                    <a:pt x="1452546" y="549657"/>
                  </a:lnTo>
                  <a:lnTo>
                    <a:pt x="1439253" y="505042"/>
                  </a:lnTo>
                  <a:lnTo>
                    <a:pt x="1423272" y="461655"/>
                  </a:lnTo>
                  <a:lnTo>
                    <a:pt x="1404701" y="419593"/>
                  </a:lnTo>
                  <a:lnTo>
                    <a:pt x="1383638" y="378953"/>
                  </a:lnTo>
                  <a:lnTo>
                    <a:pt x="1360178" y="339833"/>
                  </a:lnTo>
                  <a:lnTo>
                    <a:pt x="1334421" y="302331"/>
                  </a:lnTo>
                  <a:lnTo>
                    <a:pt x="1306463" y="266542"/>
                  </a:lnTo>
                  <a:lnTo>
                    <a:pt x="1276402" y="232565"/>
                  </a:lnTo>
                  <a:lnTo>
                    <a:pt x="1244334" y="200497"/>
                  </a:lnTo>
                  <a:lnTo>
                    <a:pt x="1210357" y="170436"/>
                  </a:lnTo>
                  <a:lnTo>
                    <a:pt x="1174568" y="142478"/>
                  </a:lnTo>
                  <a:lnTo>
                    <a:pt x="1137065" y="116720"/>
                  </a:lnTo>
                  <a:lnTo>
                    <a:pt x="1097946" y="93261"/>
                  </a:lnTo>
                  <a:lnTo>
                    <a:pt x="1057306" y="72198"/>
                  </a:lnTo>
                  <a:lnTo>
                    <a:pt x="1015244" y="53627"/>
                  </a:lnTo>
                  <a:lnTo>
                    <a:pt x="971857" y="37646"/>
                  </a:lnTo>
                  <a:lnTo>
                    <a:pt x="927242" y="24353"/>
                  </a:lnTo>
                  <a:lnTo>
                    <a:pt x="881496" y="13844"/>
                  </a:lnTo>
                  <a:lnTo>
                    <a:pt x="834717" y="6218"/>
                  </a:lnTo>
                  <a:lnTo>
                    <a:pt x="787003" y="1570"/>
                  </a:lnTo>
                  <a:lnTo>
                    <a:pt x="738450" y="0"/>
                  </a:lnTo>
                  <a:close/>
                </a:path>
              </a:pathLst>
            </a:custGeom>
            <a:solidFill>
              <a:srgbClr val="002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451" y="192596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0" y="738450"/>
                  </a:moveTo>
                  <a:lnTo>
                    <a:pt x="1570" y="689896"/>
                  </a:lnTo>
                  <a:lnTo>
                    <a:pt x="6218" y="642182"/>
                  </a:lnTo>
                  <a:lnTo>
                    <a:pt x="13844" y="595403"/>
                  </a:lnTo>
                  <a:lnTo>
                    <a:pt x="24353" y="549657"/>
                  </a:lnTo>
                  <a:lnTo>
                    <a:pt x="37646" y="505042"/>
                  </a:lnTo>
                  <a:lnTo>
                    <a:pt x="53627" y="461655"/>
                  </a:lnTo>
                  <a:lnTo>
                    <a:pt x="72198" y="419593"/>
                  </a:lnTo>
                  <a:lnTo>
                    <a:pt x="93261" y="378953"/>
                  </a:lnTo>
                  <a:lnTo>
                    <a:pt x="116720" y="339833"/>
                  </a:lnTo>
                  <a:lnTo>
                    <a:pt x="142478" y="302331"/>
                  </a:lnTo>
                  <a:lnTo>
                    <a:pt x="170436" y="266542"/>
                  </a:lnTo>
                  <a:lnTo>
                    <a:pt x="200497" y="232565"/>
                  </a:lnTo>
                  <a:lnTo>
                    <a:pt x="232565" y="200497"/>
                  </a:lnTo>
                  <a:lnTo>
                    <a:pt x="266542" y="170436"/>
                  </a:lnTo>
                  <a:lnTo>
                    <a:pt x="302331" y="142478"/>
                  </a:lnTo>
                  <a:lnTo>
                    <a:pt x="339833" y="116720"/>
                  </a:lnTo>
                  <a:lnTo>
                    <a:pt x="378953" y="93261"/>
                  </a:lnTo>
                  <a:lnTo>
                    <a:pt x="419593" y="72198"/>
                  </a:lnTo>
                  <a:lnTo>
                    <a:pt x="461655" y="53627"/>
                  </a:lnTo>
                  <a:lnTo>
                    <a:pt x="505042" y="37646"/>
                  </a:lnTo>
                  <a:lnTo>
                    <a:pt x="549657" y="24353"/>
                  </a:lnTo>
                  <a:lnTo>
                    <a:pt x="595403" y="13844"/>
                  </a:lnTo>
                  <a:lnTo>
                    <a:pt x="642182" y="6218"/>
                  </a:lnTo>
                  <a:lnTo>
                    <a:pt x="689896" y="1570"/>
                  </a:lnTo>
                  <a:lnTo>
                    <a:pt x="738450" y="0"/>
                  </a:lnTo>
                  <a:lnTo>
                    <a:pt x="787003" y="1570"/>
                  </a:lnTo>
                  <a:lnTo>
                    <a:pt x="834718" y="6218"/>
                  </a:lnTo>
                  <a:lnTo>
                    <a:pt x="881496" y="13844"/>
                  </a:lnTo>
                  <a:lnTo>
                    <a:pt x="927242" y="24353"/>
                  </a:lnTo>
                  <a:lnTo>
                    <a:pt x="971857" y="37646"/>
                  </a:lnTo>
                  <a:lnTo>
                    <a:pt x="1015244" y="53627"/>
                  </a:lnTo>
                  <a:lnTo>
                    <a:pt x="1057306" y="72198"/>
                  </a:lnTo>
                  <a:lnTo>
                    <a:pt x="1097946" y="93261"/>
                  </a:lnTo>
                  <a:lnTo>
                    <a:pt x="1137066" y="116720"/>
                  </a:lnTo>
                  <a:lnTo>
                    <a:pt x="1174569" y="142478"/>
                  </a:lnTo>
                  <a:lnTo>
                    <a:pt x="1210357" y="170436"/>
                  </a:lnTo>
                  <a:lnTo>
                    <a:pt x="1244334" y="200497"/>
                  </a:lnTo>
                  <a:lnTo>
                    <a:pt x="1276402" y="232565"/>
                  </a:lnTo>
                  <a:lnTo>
                    <a:pt x="1306464" y="266542"/>
                  </a:lnTo>
                  <a:lnTo>
                    <a:pt x="1334422" y="302331"/>
                  </a:lnTo>
                  <a:lnTo>
                    <a:pt x="1360179" y="339833"/>
                  </a:lnTo>
                  <a:lnTo>
                    <a:pt x="1383638" y="378953"/>
                  </a:lnTo>
                  <a:lnTo>
                    <a:pt x="1404701" y="419593"/>
                  </a:lnTo>
                  <a:lnTo>
                    <a:pt x="1423272" y="461655"/>
                  </a:lnTo>
                  <a:lnTo>
                    <a:pt x="1439253" y="505042"/>
                  </a:lnTo>
                  <a:lnTo>
                    <a:pt x="1452546" y="549657"/>
                  </a:lnTo>
                  <a:lnTo>
                    <a:pt x="1463055" y="595403"/>
                  </a:lnTo>
                  <a:lnTo>
                    <a:pt x="1470681" y="642182"/>
                  </a:lnTo>
                  <a:lnTo>
                    <a:pt x="1475329" y="689896"/>
                  </a:lnTo>
                  <a:lnTo>
                    <a:pt x="1476900" y="738450"/>
                  </a:lnTo>
                  <a:lnTo>
                    <a:pt x="1475329" y="787003"/>
                  </a:lnTo>
                  <a:lnTo>
                    <a:pt x="1470681" y="834718"/>
                  </a:lnTo>
                  <a:lnTo>
                    <a:pt x="1463055" y="881496"/>
                  </a:lnTo>
                  <a:lnTo>
                    <a:pt x="1452546" y="927242"/>
                  </a:lnTo>
                  <a:lnTo>
                    <a:pt x="1439253" y="971857"/>
                  </a:lnTo>
                  <a:lnTo>
                    <a:pt x="1423272" y="1015244"/>
                  </a:lnTo>
                  <a:lnTo>
                    <a:pt x="1404701" y="1057306"/>
                  </a:lnTo>
                  <a:lnTo>
                    <a:pt x="1383638" y="1097946"/>
                  </a:lnTo>
                  <a:lnTo>
                    <a:pt x="1360179" y="1137066"/>
                  </a:lnTo>
                  <a:lnTo>
                    <a:pt x="1334422" y="1174569"/>
                  </a:lnTo>
                  <a:lnTo>
                    <a:pt x="1306464" y="1210357"/>
                  </a:lnTo>
                  <a:lnTo>
                    <a:pt x="1276402" y="1244334"/>
                  </a:lnTo>
                  <a:lnTo>
                    <a:pt x="1244334" y="1276402"/>
                  </a:lnTo>
                  <a:lnTo>
                    <a:pt x="1210357" y="1306464"/>
                  </a:lnTo>
                  <a:lnTo>
                    <a:pt x="1174569" y="1334422"/>
                  </a:lnTo>
                  <a:lnTo>
                    <a:pt x="1137066" y="1360179"/>
                  </a:lnTo>
                  <a:lnTo>
                    <a:pt x="1097946" y="1383638"/>
                  </a:lnTo>
                  <a:lnTo>
                    <a:pt x="1057306" y="1404701"/>
                  </a:lnTo>
                  <a:lnTo>
                    <a:pt x="1015244" y="1423272"/>
                  </a:lnTo>
                  <a:lnTo>
                    <a:pt x="971857" y="1439253"/>
                  </a:lnTo>
                  <a:lnTo>
                    <a:pt x="927242" y="1452546"/>
                  </a:lnTo>
                  <a:lnTo>
                    <a:pt x="881496" y="1463055"/>
                  </a:lnTo>
                  <a:lnTo>
                    <a:pt x="834718" y="1470681"/>
                  </a:lnTo>
                  <a:lnTo>
                    <a:pt x="787003" y="1475329"/>
                  </a:lnTo>
                  <a:lnTo>
                    <a:pt x="738450" y="1476900"/>
                  </a:lnTo>
                  <a:lnTo>
                    <a:pt x="689896" y="1475329"/>
                  </a:lnTo>
                  <a:lnTo>
                    <a:pt x="642182" y="1470681"/>
                  </a:lnTo>
                  <a:lnTo>
                    <a:pt x="595403" y="1463055"/>
                  </a:lnTo>
                  <a:lnTo>
                    <a:pt x="549657" y="1452546"/>
                  </a:lnTo>
                  <a:lnTo>
                    <a:pt x="505042" y="1439253"/>
                  </a:lnTo>
                  <a:lnTo>
                    <a:pt x="461655" y="1423272"/>
                  </a:lnTo>
                  <a:lnTo>
                    <a:pt x="419593" y="1404701"/>
                  </a:lnTo>
                  <a:lnTo>
                    <a:pt x="378953" y="1383638"/>
                  </a:lnTo>
                  <a:lnTo>
                    <a:pt x="339833" y="1360179"/>
                  </a:lnTo>
                  <a:lnTo>
                    <a:pt x="302331" y="1334422"/>
                  </a:lnTo>
                  <a:lnTo>
                    <a:pt x="266542" y="1306464"/>
                  </a:lnTo>
                  <a:lnTo>
                    <a:pt x="232565" y="1276402"/>
                  </a:lnTo>
                  <a:lnTo>
                    <a:pt x="200497" y="1244334"/>
                  </a:lnTo>
                  <a:lnTo>
                    <a:pt x="170436" y="1210357"/>
                  </a:lnTo>
                  <a:lnTo>
                    <a:pt x="142478" y="1174569"/>
                  </a:lnTo>
                  <a:lnTo>
                    <a:pt x="116720" y="1137066"/>
                  </a:lnTo>
                  <a:lnTo>
                    <a:pt x="93261" y="1097946"/>
                  </a:lnTo>
                  <a:lnTo>
                    <a:pt x="72198" y="1057306"/>
                  </a:lnTo>
                  <a:lnTo>
                    <a:pt x="53627" y="1015244"/>
                  </a:lnTo>
                  <a:lnTo>
                    <a:pt x="37646" y="971857"/>
                  </a:lnTo>
                  <a:lnTo>
                    <a:pt x="24353" y="927242"/>
                  </a:lnTo>
                  <a:lnTo>
                    <a:pt x="13844" y="881496"/>
                  </a:lnTo>
                  <a:lnTo>
                    <a:pt x="6218" y="834718"/>
                  </a:lnTo>
                  <a:lnTo>
                    <a:pt x="1570" y="787003"/>
                  </a:lnTo>
                  <a:lnTo>
                    <a:pt x="0" y="738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3715" y="2392172"/>
            <a:ext cx="66929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7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endParaRPr sz="1200">
              <a:latin typeface="Arial MT"/>
              <a:cs typeface="Arial MT"/>
            </a:endParaRPr>
          </a:p>
          <a:p>
            <a:pPr marL="12065" marR="5080" indent="-635" algn="ctr">
              <a:lnSpc>
                <a:spcPts val="1200"/>
              </a:lnSpc>
              <a:spcBef>
                <a:spcPts val="70"/>
              </a:spcBef>
            </a:pP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Analysts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MIS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70497" y="1899447"/>
            <a:ext cx="1502410" cy="1502410"/>
            <a:chOff x="1870497" y="1899447"/>
            <a:chExt cx="1502410" cy="1502410"/>
          </a:xfrm>
        </p:grpSpPr>
        <p:sp>
          <p:nvSpPr>
            <p:cNvPr id="13" name="object 13"/>
            <p:cNvSpPr/>
            <p:nvPr/>
          </p:nvSpPr>
          <p:spPr>
            <a:xfrm>
              <a:off x="1883197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738468" y="0"/>
                  </a:moveTo>
                  <a:lnTo>
                    <a:pt x="689913" y="1570"/>
                  </a:lnTo>
                  <a:lnTo>
                    <a:pt x="642197" y="6218"/>
                  </a:lnTo>
                  <a:lnTo>
                    <a:pt x="595418" y="13845"/>
                  </a:lnTo>
                  <a:lnTo>
                    <a:pt x="549671" y="24353"/>
                  </a:lnTo>
                  <a:lnTo>
                    <a:pt x="505055" y="37647"/>
                  </a:lnTo>
                  <a:lnTo>
                    <a:pt x="461667" y="53628"/>
                  </a:lnTo>
                  <a:lnTo>
                    <a:pt x="419604" y="72200"/>
                  </a:lnTo>
                  <a:lnTo>
                    <a:pt x="378963" y="93264"/>
                  </a:lnTo>
                  <a:lnTo>
                    <a:pt x="339842" y="116723"/>
                  </a:lnTo>
                  <a:lnTo>
                    <a:pt x="302338" y="142481"/>
                  </a:lnTo>
                  <a:lnTo>
                    <a:pt x="266549" y="170440"/>
                  </a:lnTo>
                  <a:lnTo>
                    <a:pt x="232571" y="200503"/>
                  </a:lnTo>
                  <a:lnTo>
                    <a:pt x="200502" y="232571"/>
                  </a:lnTo>
                  <a:lnTo>
                    <a:pt x="170440" y="266549"/>
                  </a:lnTo>
                  <a:lnTo>
                    <a:pt x="142481" y="302339"/>
                  </a:lnTo>
                  <a:lnTo>
                    <a:pt x="116723" y="339842"/>
                  </a:lnTo>
                  <a:lnTo>
                    <a:pt x="93264" y="378963"/>
                  </a:lnTo>
                  <a:lnTo>
                    <a:pt x="72200" y="419604"/>
                  </a:lnTo>
                  <a:lnTo>
                    <a:pt x="53628" y="461667"/>
                  </a:lnTo>
                  <a:lnTo>
                    <a:pt x="37647" y="505056"/>
                  </a:lnTo>
                  <a:lnTo>
                    <a:pt x="24353" y="549672"/>
                  </a:lnTo>
                  <a:lnTo>
                    <a:pt x="13845" y="595418"/>
                  </a:lnTo>
                  <a:lnTo>
                    <a:pt x="6218" y="642198"/>
                  </a:lnTo>
                  <a:lnTo>
                    <a:pt x="1570" y="689914"/>
                  </a:lnTo>
                  <a:lnTo>
                    <a:pt x="0" y="738469"/>
                  </a:lnTo>
                  <a:lnTo>
                    <a:pt x="1570" y="787023"/>
                  </a:lnTo>
                  <a:lnTo>
                    <a:pt x="6218" y="834739"/>
                  </a:lnTo>
                  <a:lnTo>
                    <a:pt x="13845" y="881519"/>
                  </a:lnTo>
                  <a:lnTo>
                    <a:pt x="24353" y="927266"/>
                  </a:lnTo>
                  <a:lnTo>
                    <a:pt x="37647" y="971882"/>
                  </a:lnTo>
                  <a:lnTo>
                    <a:pt x="53628" y="1015270"/>
                  </a:lnTo>
                  <a:lnTo>
                    <a:pt x="72200" y="1057333"/>
                  </a:lnTo>
                  <a:lnTo>
                    <a:pt x="93264" y="1097974"/>
                  </a:lnTo>
                  <a:lnTo>
                    <a:pt x="116723" y="1137095"/>
                  </a:lnTo>
                  <a:lnTo>
                    <a:pt x="142481" y="1174598"/>
                  </a:lnTo>
                  <a:lnTo>
                    <a:pt x="170440" y="1210388"/>
                  </a:lnTo>
                  <a:lnTo>
                    <a:pt x="200502" y="1244365"/>
                  </a:lnTo>
                  <a:lnTo>
                    <a:pt x="232571" y="1276434"/>
                  </a:lnTo>
                  <a:lnTo>
                    <a:pt x="266549" y="1306497"/>
                  </a:lnTo>
                  <a:lnTo>
                    <a:pt x="302338" y="1334455"/>
                  </a:lnTo>
                  <a:lnTo>
                    <a:pt x="339842" y="1360213"/>
                  </a:lnTo>
                  <a:lnTo>
                    <a:pt x="378963" y="1383673"/>
                  </a:lnTo>
                  <a:lnTo>
                    <a:pt x="419604" y="1404737"/>
                  </a:lnTo>
                  <a:lnTo>
                    <a:pt x="461667" y="1423308"/>
                  </a:lnTo>
                  <a:lnTo>
                    <a:pt x="505055" y="1439289"/>
                  </a:lnTo>
                  <a:lnTo>
                    <a:pt x="549671" y="1452583"/>
                  </a:lnTo>
                  <a:lnTo>
                    <a:pt x="595418" y="1463092"/>
                  </a:lnTo>
                  <a:lnTo>
                    <a:pt x="642197" y="1470719"/>
                  </a:lnTo>
                  <a:lnTo>
                    <a:pt x="689913" y="1475366"/>
                  </a:lnTo>
                  <a:lnTo>
                    <a:pt x="738468" y="1476937"/>
                  </a:lnTo>
                  <a:lnTo>
                    <a:pt x="787022" y="1475366"/>
                  </a:lnTo>
                  <a:lnTo>
                    <a:pt x="834738" y="1470719"/>
                  </a:lnTo>
                  <a:lnTo>
                    <a:pt x="881518" y="1463092"/>
                  </a:lnTo>
                  <a:lnTo>
                    <a:pt x="927265" y="1452583"/>
                  </a:lnTo>
                  <a:lnTo>
                    <a:pt x="971881" y="1439289"/>
                  </a:lnTo>
                  <a:lnTo>
                    <a:pt x="1015269" y="1423308"/>
                  </a:lnTo>
                  <a:lnTo>
                    <a:pt x="1057332" y="1404737"/>
                  </a:lnTo>
                  <a:lnTo>
                    <a:pt x="1097973" y="1383673"/>
                  </a:lnTo>
                  <a:lnTo>
                    <a:pt x="1137094" y="1360213"/>
                  </a:lnTo>
                  <a:lnTo>
                    <a:pt x="1174598" y="1334455"/>
                  </a:lnTo>
                  <a:lnTo>
                    <a:pt x="1210387" y="1306497"/>
                  </a:lnTo>
                  <a:lnTo>
                    <a:pt x="1244365" y="1276434"/>
                  </a:lnTo>
                  <a:lnTo>
                    <a:pt x="1276433" y="1244365"/>
                  </a:lnTo>
                  <a:lnTo>
                    <a:pt x="1306496" y="1210388"/>
                  </a:lnTo>
                  <a:lnTo>
                    <a:pt x="1334454" y="1174598"/>
                  </a:lnTo>
                  <a:lnTo>
                    <a:pt x="1360212" y="1137095"/>
                  </a:lnTo>
                  <a:lnTo>
                    <a:pt x="1383672" y="1097974"/>
                  </a:lnTo>
                  <a:lnTo>
                    <a:pt x="1404736" y="1057333"/>
                  </a:lnTo>
                  <a:lnTo>
                    <a:pt x="1423307" y="1015270"/>
                  </a:lnTo>
                  <a:lnTo>
                    <a:pt x="1439288" y="971882"/>
                  </a:lnTo>
                  <a:lnTo>
                    <a:pt x="1452582" y="927266"/>
                  </a:lnTo>
                  <a:lnTo>
                    <a:pt x="1463091" y="881519"/>
                  </a:lnTo>
                  <a:lnTo>
                    <a:pt x="1470718" y="834739"/>
                  </a:lnTo>
                  <a:lnTo>
                    <a:pt x="1475365" y="787023"/>
                  </a:lnTo>
                  <a:lnTo>
                    <a:pt x="1476936" y="738469"/>
                  </a:lnTo>
                  <a:lnTo>
                    <a:pt x="1475365" y="689914"/>
                  </a:lnTo>
                  <a:lnTo>
                    <a:pt x="1470718" y="642198"/>
                  </a:lnTo>
                  <a:lnTo>
                    <a:pt x="1463091" y="595418"/>
                  </a:lnTo>
                  <a:lnTo>
                    <a:pt x="1452582" y="549672"/>
                  </a:lnTo>
                  <a:lnTo>
                    <a:pt x="1439288" y="505056"/>
                  </a:lnTo>
                  <a:lnTo>
                    <a:pt x="1423307" y="461667"/>
                  </a:lnTo>
                  <a:lnTo>
                    <a:pt x="1404736" y="419604"/>
                  </a:lnTo>
                  <a:lnTo>
                    <a:pt x="1383672" y="378963"/>
                  </a:lnTo>
                  <a:lnTo>
                    <a:pt x="1360212" y="339842"/>
                  </a:lnTo>
                  <a:lnTo>
                    <a:pt x="1334454" y="302339"/>
                  </a:lnTo>
                  <a:lnTo>
                    <a:pt x="1306496" y="266549"/>
                  </a:lnTo>
                  <a:lnTo>
                    <a:pt x="1276433" y="232571"/>
                  </a:lnTo>
                  <a:lnTo>
                    <a:pt x="1244365" y="200503"/>
                  </a:lnTo>
                  <a:lnTo>
                    <a:pt x="1210387" y="170440"/>
                  </a:lnTo>
                  <a:lnTo>
                    <a:pt x="1174598" y="142481"/>
                  </a:lnTo>
                  <a:lnTo>
                    <a:pt x="1137094" y="116723"/>
                  </a:lnTo>
                  <a:lnTo>
                    <a:pt x="1097973" y="93264"/>
                  </a:lnTo>
                  <a:lnTo>
                    <a:pt x="1057332" y="72200"/>
                  </a:lnTo>
                  <a:lnTo>
                    <a:pt x="1015269" y="53628"/>
                  </a:lnTo>
                  <a:lnTo>
                    <a:pt x="971881" y="37647"/>
                  </a:lnTo>
                  <a:lnTo>
                    <a:pt x="927265" y="24353"/>
                  </a:lnTo>
                  <a:lnTo>
                    <a:pt x="881518" y="13845"/>
                  </a:lnTo>
                  <a:lnTo>
                    <a:pt x="834738" y="6218"/>
                  </a:lnTo>
                  <a:lnTo>
                    <a:pt x="787022" y="1570"/>
                  </a:lnTo>
                  <a:lnTo>
                    <a:pt x="738468" y="0"/>
                  </a:lnTo>
                  <a:close/>
                </a:path>
              </a:pathLst>
            </a:custGeom>
            <a:solidFill>
              <a:srgbClr val="002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83197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0" y="738468"/>
                  </a:moveTo>
                  <a:lnTo>
                    <a:pt x="1570" y="689914"/>
                  </a:lnTo>
                  <a:lnTo>
                    <a:pt x="6218" y="642198"/>
                  </a:lnTo>
                  <a:lnTo>
                    <a:pt x="13845" y="595418"/>
                  </a:lnTo>
                  <a:lnTo>
                    <a:pt x="24353" y="549671"/>
                  </a:lnTo>
                  <a:lnTo>
                    <a:pt x="37647" y="505055"/>
                  </a:lnTo>
                  <a:lnTo>
                    <a:pt x="53628" y="461667"/>
                  </a:lnTo>
                  <a:lnTo>
                    <a:pt x="72199" y="419603"/>
                  </a:lnTo>
                  <a:lnTo>
                    <a:pt x="93264" y="378963"/>
                  </a:lnTo>
                  <a:lnTo>
                    <a:pt x="116723" y="339842"/>
                  </a:lnTo>
                  <a:lnTo>
                    <a:pt x="142481" y="302338"/>
                  </a:lnTo>
                  <a:lnTo>
                    <a:pt x="170440" y="266549"/>
                  </a:lnTo>
                  <a:lnTo>
                    <a:pt x="200502" y="232571"/>
                  </a:lnTo>
                  <a:lnTo>
                    <a:pt x="232571" y="200502"/>
                  </a:lnTo>
                  <a:lnTo>
                    <a:pt x="266549" y="170440"/>
                  </a:lnTo>
                  <a:lnTo>
                    <a:pt x="302338" y="142481"/>
                  </a:lnTo>
                  <a:lnTo>
                    <a:pt x="339842" y="116723"/>
                  </a:lnTo>
                  <a:lnTo>
                    <a:pt x="378963" y="93264"/>
                  </a:lnTo>
                  <a:lnTo>
                    <a:pt x="419603" y="72199"/>
                  </a:lnTo>
                  <a:lnTo>
                    <a:pt x="461667" y="53628"/>
                  </a:lnTo>
                  <a:lnTo>
                    <a:pt x="505055" y="37647"/>
                  </a:lnTo>
                  <a:lnTo>
                    <a:pt x="549671" y="24353"/>
                  </a:lnTo>
                  <a:lnTo>
                    <a:pt x="595418" y="13845"/>
                  </a:lnTo>
                  <a:lnTo>
                    <a:pt x="642198" y="6218"/>
                  </a:lnTo>
                  <a:lnTo>
                    <a:pt x="689914" y="1570"/>
                  </a:lnTo>
                  <a:lnTo>
                    <a:pt x="738468" y="0"/>
                  </a:lnTo>
                  <a:lnTo>
                    <a:pt x="787022" y="1570"/>
                  </a:lnTo>
                  <a:lnTo>
                    <a:pt x="834738" y="6218"/>
                  </a:lnTo>
                  <a:lnTo>
                    <a:pt x="881518" y="13845"/>
                  </a:lnTo>
                  <a:lnTo>
                    <a:pt x="927265" y="24353"/>
                  </a:lnTo>
                  <a:lnTo>
                    <a:pt x="971881" y="37647"/>
                  </a:lnTo>
                  <a:lnTo>
                    <a:pt x="1015269" y="53628"/>
                  </a:lnTo>
                  <a:lnTo>
                    <a:pt x="1057332" y="72199"/>
                  </a:lnTo>
                  <a:lnTo>
                    <a:pt x="1097973" y="93264"/>
                  </a:lnTo>
                  <a:lnTo>
                    <a:pt x="1137094" y="116723"/>
                  </a:lnTo>
                  <a:lnTo>
                    <a:pt x="1174598" y="142481"/>
                  </a:lnTo>
                  <a:lnTo>
                    <a:pt x="1210387" y="170440"/>
                  </a:lnTo>
                  <a:lnTo>
                    <a:pt x="1244365" y="200502"/>
                  </a:lnTo>
                  <a:lnTo>
                    <a:pt x="1276434" y="232571"/>
                  </a:lnTo>
                  <a:lnTo>
                    <a:pt x="1306496" y="266549"/>
                  </a:lnTo>
                  <a:lnTo>
                    <a:pt x="1334455" y="302338"/>
                  </a:lnTo>
                  <a:lnTo>
                    <a:pt x="1360213" y="339842"/>
                  </a:lnTo>
                  <a:lnTo>
                    <a:pt x="1383672" y="378963"/>
                  </a:lnTo>
                  <a:lnTo>
                    <a:pt x="1404736" y="419603"/>
                  </a:lnTo>
                  <a:lnTo>
                    <a:pt x="1423308" y="461667"/>
                  </a:lnTo>
                  <a:lnTo>
                    <a:pt x="1439289" y="505055"/>
                  </a:lnTo>
                  <a:lnTo>
                    <a:pt x="1452583" y="549671"/>
                  </a:lnTo>
                  <a:lnTo>
                    <a:pt x="1463091" y="595418"/>
                  </a:lnTo>
                  <a:lnTo>
                    <a:pt x="1470718" y="642198"/>
                  </a:lnTo>
                  <a:lnTo>
                    <a:pt x="1475366" y="689914"/>
                  </a:lnTo>
                  <a:lnTo>
                    <a:pt x="1476937" y="738468"/>
                  </a:lnTo>
                  <a:lnTo>
                    <a:pt x="1475366" y="787022"/>
                  </a:lnTo>
                  <a:lnTo>
                    <a:pt x="1470718" y="834738"/>
                  </a:lnTo>
                  <a:lnTo>
                    <a:pt x="1463091" y="881518"/>
                  </a:lnTo>
                  <a:lnTo>
                    <a:pt x="1452583" y="927265"/>
                  </a:lnTo>
                  <a:lnTo>
                    <a:pt x="1439289" y="971881"/>
                  </a:lnTo>
                  <a:lnTo>
                    <a:pt x="1423308" y="1015269"/>
                  </a:lnTo>
                  <a:lnTo>
                    <a:pt x="1404736" y="1057332"/>
                  </a:lnTo>
                  <a:lnTo>
                    <a:pt x="1383672" y="1097973"/>
                  </a:lnTo>
                  <a:lnTo>
                    <a:pt x="1360213" y="1137094"/>
                  </a:lnTo>
                  <a:lnTo>
                    <a:pt x="1334455" y="1174598"/>
                  </a:lnTo>
                  <a:lnTo>
                    <a:pt x="1306496" y="1210387"/>
                  </a:lnTo>
                  <a:lnTo>
                    <a:pt x="1276434" y="1244365"/>
                  </a:lnTo>
                  <a:lnTo>
                    <a:pt x="1244365" y="1276434"/>
                  </a:lnTo>
                  <a:lnTo>
                    <a:pt x="1210387" y="1306496"/>
                  </a:lnTo>
                  <a:lnTo>
                    <a:pt x="1174598" y="1334455"/>
                  </a:lnTo>
                  <a:lnTo>
                    <a:pt x="1137094" y="1360213"/>
                  </a:lnTo>
                  <a:lnTo>
                    <a:pt x="1097973" y="1383672"/>
                  </a:lnTo>
                  <a:lnTo>
                    <a:pt x="1057332" y="1404736"/>
                  </a:lnTo>
                  <a:lnTo>
                    <a:pt x="1015269" y="1423308"/>
                  </a:lnTo>
                  <a:lnTo>
                    <a:pt x="971881" y="1439289"/>
                  </a:lnTo>
                  <a:lnTo>
                    <a:pt x="927265" y="1452583"/>
                  </a:lnTo>
                  <a:lnTo>
                    <a:pt x="881518" y="1463091"/>
                  </a:lnTo>
                  <a:lnTo>
                    <a:pt x="834738" y="1470718"/>
                  </a:lnTo>
                  <a:lnTo>
                    <a:pt x="787022" y="1475366"/>
                  </a:lnTo>
                  <a:lnTo>
                    <a:pt x="738468" y="1476937"/>
                  </a:lnTo>
                  <a:lnTo>
                    <a:pt x="689914" y="1475366"/>
                  </a:lnTo>
                  <a:lnTo>
                    <a:pt x="642198" y="1470718"/>
                  </a:lnTo>
                  <a:lnTo>
                    <a:pt x="595418" y="1463091"/>
                  </a:lnTo>
                  <a:lnTo>
                    <a:pt x="549671" y="1452583"/>
                  </a:lnTo>
                  <a:lnTo>
                    <a:pt x="505055" y="1439289"/>
                  </a:lnTo>
                  <a:lnTo>
                    <a:pt x="461667" y="1423308"/>
                  </a:lnTo>
                  <a:lnTo>
                    <a:pt x="419603" y="1404736"/>
                  </a:lnTo>
                  <a:lnTo>
                    <a:pt x="378963" y="1383672"/>
                  </a:lnTo>
                  <a:lnTo>
                    <a:pt x="339842" y="1360213"/>
                  </a:lnTo>
                  <a:lnTo>
                    <a:pt x="302338" y="1334455"/>
                  </a:lnTo>
                  <a:lnTo>
                    <a:pt x="266549" y="1306496"/>
                  </a:lnTo>
                  <a:lnTo>
                    <a:pt x="232571" y="1276434"/>
                  </a:lnTo>
                  <a:lnTo>
                    <a:pt x="200502" y="1244365"/>
                  </a:lnTo>
                  <a:lnTo>
                    <a:pt x="170440" y="1210387"/>
                  </a:lnTo>
                  <a:lnTo>
                    <a:pt x="142481" y="1174598"/>
                  </a:lnTo>
                  <a:lnTo>
                    <a:pt x="116723" y="1137094"/>
                  </a:lnTo>
                  <a:lnTo>
                    <a:pt x="93264" y="1097973"/>
                  </a:lnTo>
                  <a:lnTo>
                    <a:pt x="72199" y="1057332"/>
                  </a:lnTo>
                  <a:lnTo>
                    <a:pt x="53628" y="1015269"/>
                  </a:lnTo>
                  <a:lnTo>
                    <a:pt x="37647" y="971881"/>
                  </a:lnTo>
                  <a:lnTo>
                    <a:pt x="24353" y="927265"/>
                  </a:lnTo>
                  <a:lnTo>
                    <a:pt x="13845" y="881518"/>
                  </a:lnTo>
                  <a:lnTo>
                    <a:pt x="6218" y="834738"/>
                  </a:lnTo>
                  <a:lnTo>
                    <a:pt x="1570" y="787022"/>
                  </a:lnTo>
                  <a:lnTo>
                    <a:pt x="0" y="7384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79573" y="2090420"/>
            <a:ext cx="68453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183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Customer Service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1473" y="2773172"/>
            <a:ext cx="760730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77800">
              <a:lnSpc>
                <a:spcPts val="1300"/>
              </a:lnSpc>
              <a:spcBef>
                <a:spcPts val="259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Sales Executives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70540" y="1899447"/>
            <a:ext cx="1502410" cy="1502410"/>
            <a:chOff x="5270540" y="1899447"/>
            <a:chExt cx="1502410" cy="1502410"/>
          </a:xfrm>
        </p:grpSpPr>
        <p:sp>
          <p:nvSpPr>
            <p:cNvPr id="18" name="object 18"/>
            <p:cNvSpPr/>
            <p:nvPr/>
          </p:nvSpPr>
          <p:spPr>
            <a:xfrm>
              <a:off x="5283240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09" h="1477010">
                  <a:moveTo>
                    <a:pt x="738469" y="0"/>
                  </a:moveTo>
                  <a:lnTo>
                    <a:pt x="689914" y="1570"/>
                  </a:lnTo>
                  <a:lnTo>
                    <a:pt x="642198" y="6218"/>
                  </a:lnTo>
                  <a:lnTo>
                    <a:pt x="595418" y="13845"/>
                  </a:lnTo>
                  <a:lnTo>
                    <a:pt x="549672" y="24353"/>
                  </a:lnTo>
                  <a:lnTo>
                    <a:pt x="505056" y="37647"/>
                  </a:lnTo>
                  <a:lnTo>
                    <a:pt x="461667" y="53628"/>
                  </a:lnTo>
                  <a:lnTo>
                    <a:pt x="419604" y="72200"/>
                  </a:lnTo>
                  <a:lnTo>
                    <a:pt x="378963" y="93264"/>
                  </a:lnTo>
                  <a:lnTo>
                    <a:pt x="339842" y="116723"/>
                  </a:lnTo>
                  <a:lnTo>
                    <a:pt x="302339" y="142481"/>
                  </a:lnTo>
                  <a:lnTo>
                    <a:pt x="266549" y="170440"/>
                  </a:lnTo>
                  <a:lnTo>
                    <a:pt x="232571" y="200503"/>
                  </a:lnTo>
                  <a:lnTo>
                    <a:pt x="200503" y="232571"/>
                  </a:lnTo>
                  <a:lnTo>
                    <a:pt x="170440" y="266549"/>
                  </a:lnTo>
                  <a:lnTo>
                    <a:pt x="142481" y="302339"/>
                  </a:lnTo>
                  <a:lnTo>
                    <a:pt x="116723" y="339842"/>
                  </a:lnTo>
                  <a:lnTo>
                    <a:pt x="93264" y="378963"/>
                  </a:lnTo>
                  <a:lnTo>
                    <a:pt x="72200" y="419604"/>
                  </a:lnTo>
                  <a:lnTo>
                    <a:pt x="53628" y="461667"/>
                  </a:lnTo>
                  <a:lnTo>
                    <a:pt x="37647" y="505056"/>
                  </a:lnTo>
                  <a:lnTo>
                    <a:pt x="24353" y="549672"/>
                  </a:lnTo>
                  <a:lnTo>
                    <a:pt x="13845" y="595418"/>
                  </a:lnTo>
                  <a:lnTo>
                    <a:pt x="6218" y="642198"/>
                  </a:lnTo>
                  <a:lnTo>
                    <a:pt x="1570" y="689914"/>
                  </a:lnTo>
                  <a:lnTo>
                    <a:pt x="0" y="738469"/>
                  </a:lnTo>
                  <a:lnTo>
                    <a:pt x="1570" y="787023"/>
                  </a:lnTo>
                  <a:lnTo>
                    <a:pt x="6218" y="834739"/>
                  </a:lnTo>
                  <a:lnTo>
                    <a:pt x="13845" y="881519"/>
                  </a:lnTo>
                  <a:lnTo>
                    <a:pt x="24353" y="927266"/>
                  </a:lnTo>
                  <a:lnTo>
                    <a:pt x="37647" y="971882"/>
                  </a:lnTo>
                  <a:lnTo>
                    <a:pt x="53628" y="1015270"/>
                  </a:lnTo>
                  <a:lnTo>
                    <a:pt x="72200" y="1057333"/>
                  </a:lnTo>
                  <a:lnTo>
                    <a:pt x="93264" y="1097974"/>
                  </a:lnTo>
                  <a:lnTo>
                    <a:pt x="116723" y="1137095"/>
                  </a:lnTo>
                  <a:lnTo>
                    <a:pt x="142481" y="1174598"/>
                  </a:lnTo>
                  <a:lnTo>
                    <a:pt x="170440" y="1210388"/>
                  </a:lnTo>
                  <a:lnTo>
                    <a:pt x="200503" y="1244365"/>
                  </a:lnTo>
                  <a:lnTo>
                    <a:pt x="232571" y="1276434"/>
                  </a:lnTo>
                  <a:lnTo>
                    <a:pt x="266549" y="1306497"/>
                  </a:lnTo>
                  <a:lnTo>
                    <a:pt x="302339" y="1334455"/>
                  </a:lnTo>
                  <a:lnTo>
                    <a:pt x="339842" y="1360213"/>
                  </a:lnTo>
                  <a:lnTo>
                    <a:pt x="378963" y="1383673"/>
                  </a:lnTo>
                  <a:lnTo>
                    <a:pt x="419604" y="1404737"/>
                  </a:lnTo>
                  <a:lnTo>
                    <a:pt x="461667" y="1423308"/>
                  </a:lnTo>
                  <a:lnTo>
                    <a:pt x="505056" y="1439289"/>
                  </a:lnTo>
                  <a:lnTo>
                    <a:pt x="549672" y="1452583"/>
                  </a:lnTo>
                  <a:lnTo>
                    <a:pt x="595418" y="1463092"/>
                  </a:lnTo>
                  <a:lnTo>
                    <a:pt x="642198" y="1470719"/>
                  </a:lnTo>
                  <a:lnTo>
                    <a:pt x="689914" y="1475366"/>
                  </a:lnTo>
                  <a:lnTo>
                    <a:pt x="738469" y="1476937"/>
                  </a:lnTo>
                  <a:lnTo>
                    <a:pt x="787023" y="1475366"/>
                  </a:lnTo>
                  <a:lnTo>
                    <a:pt x="834739" y="1470719"/>
                  </a:lnTo>
                  <a:lnTo>
                    <a:pt x="881519" y="1463092"/>
                  </a:lnTo>
                  <a:lnTo>
                    <a:pt x="927266" y="1452583"/>
                  </a:lnTo>
                  <a:lnTo>
                    <a:pt x="971882" y="1439289"/>
                  </a:lnTo>
                  <a:lnTo>
                    <a:pt x="1015271" y="1423308"/>
                  </a:lnTo>
                  <a:lnTo>
                    <a:pt x="1057334" y="1404737"/>
                  </a:lnTo>
                  <a:lnTo>
                    <a:pt x="1097975" y="1383673"/>
                  </a:lnTo>
                  <a:lnTo>
                    <a:pt x="1137095" y="1360213"/>
                  </a:lnTo>
                  <a:lnTo>
                    <a:pt x="1174599" y="1334455"/>
                  </a:lnTo>
                  <a:lnTo>
                    <a:pt x="1210389" y="1306497"/>
                  </a:lnTo>
                  <a:lnTo>
                    <a:pt x="1244367" y="1276434"/>
                  </a:lnTo>
                  <a:lnTo>
                    <a:pt x="1276435" y="1244365"/>
                  </a:lnTo>
                  <a:lnTo>
                    <a:pt x="1306498" y="1210388"/>
                  </a:lnTo>
                  <a:lnTo>
                    <a:pt x="1334457" y="1174598"/>
                  </a:lnTo>
                  <a:lnTo>
                    <a:pt x="1360214" y="1137095"/>
                  </a:lnTo>
                  <a:lnTo>
                    <a:pt x="1383674" y="1097974"/>
                  </a:lnTo>
                  <a:lnTo>
                    <a:pt x="1404738" y="1057333"/>
                  </a:lnTo>
                  <a:lnTo>
                    <a:pt x="1423310" y="1015270"/>
                  </a:lnTo>
                  <a:lnTo>
                    <a:pt x="1439291" y="971882"/>
                  </a:lnTo>
                  <a:lnTo>
                    <a:pt x="1452584" y="927266"/>
                  </a:lnTo>
                  <a:lnTo>
                    <a:pt x="1463093" y="881519"/>
                  </a:lnTo>
                  <a:lnTo>
                    <a:pt x="1470720" y="834739"/>
                  </a:lnTo>
                  <a:lnTo>
                    <a:pt x="1475368" y="787023"/>
                  </a:lnTo>
                  <a:lnTo>
                    <a:pt x="1476938" y="738469"/>
                  </a:lnTo>
                  <a:lnTo>
                    <a:pt x="1475368" y="689914"/>
                  </a:lnTo>
                  <a:lnTo>
                    <a:pt x="1470720" y="642198"/>
                  </a:lnTo>
                  <a:lnTo>
                    <a:pt x="1463093" y="595418"/>
                  </a:lnTo>
                  <a:lnTo>
                    <a:pt x="1452584" y="549672"/>
                  </a:lnTo>
                  <a:lnTo>
                    <a:pt x="1439291" y="505056"/>
                  </a:lnTo>
                  <a:lnTo>
                    <a:pt x="1423310" y="461667"/>
                  </a:lnTo>
                  <a:lnTo>
                    <a:pt x="1404738" y="419604"/>
                  </a:lnTo>
                  <a:lnTo>
                    <a:pt x="1383674" y="378963"/>
                  </a:lnTo>
                  <a:lnTo>
                    <a:pt x="1360214" y="339842"/>
                  </a:lnTo>
                  <a:lnTo>
                    <a:pt x="1334457" y="302339"/>
                  </a:lnTo>
                  <a:lnTo>
                    <a:pt x="1306498" y="266549"/>
                  </a:lnTo>
                  <a:lnTo>
                    <a:pt x="1276435" y="232571"/>
                  </a:lnTo>
                  <a:lnTo>
                    <a:pt x="1244367" y="200503"/>
                  </a:lnTo>
                  <a:lnTo>
                    <a:pt x="1210389" y="170440"/>
                  </a:lnTo>
                  <a:lnTo>
                    <a:pt x="1174599" y="142481"/>
                  </a:lnTo>
                  <a:lnTo>
                    <a:pt x="1137095" y="116723"/>
                  </a:lnTo>
                  <a:lnTo>
                    <a:pt x="1097975" y="93264"/>
                  </a:lnTo>
                  <a:lnTo>
                    <a:pt x="1057334" y="72200"/>
                  </a:lnTo>
                  <a:lnTo>
                    <a:pt x="1015271" y="53628"/>
                  </a:lnTo>
                  <a:lnTo>
                    <a:pt x="971882" y="37647"/>
                  </a:lnTo>
                  <a:lnTo>
                    <a:pt x="927266" y="24353"/>
                  </a:lnTo>
                  <a:lnTo>
                    <a:pt x="881519" y="13845"/>
                  </a:lnTo>
                  <a:lnTo>
                    <a:pt x="834739" y="6218"/>
                  </a:lnTo>
                  <a:lnTo>
                    <a:pt x="787023" y="1570"/>
                  </a:lnTo>
                  <a:lnTo>
                    <a:pt x="738469" y="0"/>
                  </a:lnTo>
                  <a:close/>
                </a:path>
              </a:pathLst>
            </a:custGeom>
            <a:solidFill>
              <a:srgbClr val="002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83240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09" h="1477010">
                  <a:moveTo>
                    <a:pt x="0" y="738468"/>
                  </a:moveTo>
                  <a:lnTo>
                    <a:pt x="1570" y="689914"/>
                  </a:lnTo>
                  <a:lnTo>
                    <a:pt x="6218" y="642198"/>
                  </a:lnTo>
                  <a:lnTo>
                    <a:pt x="13845" y="595418"/>
                  </a:lnTo>
                  <a:lnTo>
                    <a:pt x="24353" y="549671"/>
                  </a:lnTo>
                  <a:lnTo>
                    <a:pt x="37647" y="505055"/>
                  </a:lnTo>
                  <a:lnTo>
                    <a:pt x="53628" y="461667"/>
                  </a:lnTo>
                  <a:lnTo>
                    <a:pt x="72200" y="419603"/>
                  </a:lnTo>
                  <a:lnTo>
                    <a:pt x="93264" y="378963"/>
                  </a:lnTo>
                  <a:lnTo>
                    <a:pt x="116723" y="339842"/>
                  </a:lnTo>
                  <a:lnTo>
                    <a:pt x="142481" y="302338"/>
                  </a:lnTo>
                  <a:lnTo>
                    <a:pt x="170440" y="266549"/>
                  </a:lnTo>
                  <a:lnTo>
                    <a:pt x="200502" y="232571"/>
                  </a:lnTo>
                  <a:lnTo>
                    <a:pt x="232571" y="200502"/>
                  </a:lnTo>
                  <a:lnTo>
                    <a:pt x="266549" y="170440"/>
                  </a:lnTo>
                  <a:lnTo>
                    <a:pt x="302338" y="142481"/>
                  </a:lnTo>
                  <a:lnTo>
                    <a:pt x="339842" y="116723"/>
                  </a:lnTo>
                  <a:lnTo>
                    <a:pt x="378963" y="93264"/>
                  </a:lnTo>
                  <a:lnTo>
                    <a:pt x="419604" y="72199"/>
                  </a:lnTo>
                  <a:lnTo>
                    <a:pt x="461667" y="53628"/>
                  </a:lnTo>
                  <a:lnTo>
                    <a:pt x="505055" y="37647"/>
                  </a:lnTo>
                  <a:lnTo>
                    <a:pt x="549671" y="24353"/>
                  </a:lnTo>
                  <a:lnTo>
                    <a:pt x="595418" y="13845"/>
                  </a:lnTo>
                  <a:lnTo>
                    <a:pt x="642198" y="6218"/>
                  </a:lnTo>
                  <a:lnTo>
                    <a:pt x="689914" y="1570"/>
                  </a:lnTo>
                  <a:lnTo>
                    <a:pt x="738469" y="0"/>
                  </a:lnTo>
                  <a:lnTo>
                    <a:pt x="787023" y="1570"/>
                  </a:lnTo>
                  <a:lnTo>
                    <a:pt x="834739" y="6218"/>
                  </a:lnTo>
                  <a:lnTo>
                    <a:pt x="881519" y="13845"/>
                  </a:lnTo>
                  <a:lnTo>
                    <a:pt x="927266" y="24353"/>
                  </a:lnTo>
                  <a:lnTo>
                    <a:pt x="971882" y="37647"/>
                  </a:lnTo>
                  <a:lnTo>
                    <a:pt x="1015270" y="53628"/>
                  </a:lnTo>
                  <a:lnTo>
                    <a:pt x="1057333" y="72199"/>
                  </a:lnTo>
                  <a:lnTo>
                    <a:pt x="1097974" y="93264"/>
                  </a:lnTo>
                  <a:lnTo>
                    <a:pt x="1137095" y="116723"/>
                  </a:lnTo>
                  <a:lnTo>
                    <a:pt x="1174599" y="142481"/>
                  </a:lnTo>
                  <a:lnTo>
                    <a:pt x="1210388" y="170440"/>
                  </a:lnTo>
                  <a:lnTo>
                    <a:pt x="1244366" y="200502"/>
                  </a:lnTo>
                  <a:lnTo>
                    <a:pt x="1276435" y="232571"/>
                  </a:lnTo>
                  <a:lnTo>
                    <a:pt x="1306497" y="266549"/>
                  </a:lnTo>
                  <a:lnTo>
                    <a:pt x="1334456" y="302338"/>
                  </a:lnTo>
                  <a:lnTo>
                    <a:pt x="1360214" y="339842"/>
                  </a:lnTo>
                  <a:lnTo>
                    <a:pt x="1383673" y="378963"/>
                  </a:lnTo>
                  <a:lnTo>
                    <a:pt x="1404737" y="419603"/>
                  </a:lnTo>
                  <a:lnTo>
                    <a:pt x="1423309" y="461667"/>
                  </a:lnTo>
                  <a:lnTo>
                    <a:pt x="1439290" y="505055"/>
                  </a:lnTo>
                  <a:lnTo>
                    <a:pt x="1452584" y="549671"/>
                  </a:lnTo>
                  <a:lnTo>
                    <a:pt x="1463092" y="595418"/>
                  </a:lnTo>
                  <a:lnTo>
                    <a:pt x="1470719" y="642198"/>
                  </a:lnTo>
                  <a:lnTo>
                    <a:pt x="1475367" y="689914"/>
                  </a:lnTo>
                  <a:lnTo>
                    <a:pt x="1476938" y="738468"/>
                  </a:lnTo>
                  <a:lnTo>
                    <a:pt x="1475367" y="787022"/>
                  </a:lnTo>
                  <a:lnTo>
                    <a:pt x="1470719" y="834738"/>
                  </a:lnTo>
                  <a:lnTo>
                    <a:pt x="1463092" y="881518"/>
                  </a:lnTo>
                  <a:lnTo>
                    <a:pt x="1452584" y="927265"/>
                  </a:lnTo>
                  <a:lnTo>
                    <a:pt x="1439290" y="971881"/>
                  </a:lnTo>
                  <a:lnTo>
                    <a:pt x="1423309" y="1015269"/>
                  </a:lnTo>
                  <a:lnTo>
                    <a:pt x="1404737" y="1057332"/>
                  </a:lnTo>
                  <a:lnTo>
                    <a:pt x="1383673" y="1097973"/>
                  </a:lnTo>
                  <a:lnTo>
                    <a:pt x="1360214" y="1137094"/>
                  </a:lnTo>
                  <a:lnTo>
                    <a:pt x="1334456" y="1174598"/>
                  </a:lnTo>
                  <a:lnTo>
                    <a:pt x="1306497" y="1210387"/>
                  </a:lnTo>
                  <a:lnTo>
                    <a:pt x="1276435" y="1244365"/>
                  </a:lnTo>
                  <a:lnTo>
                    <a:pt x="1244366" y="1276434"/>
                  </a:lnTo>
                  <a:lnTo>
                    <a:pt x="1210388" y="1306496"/>
                  </a:lnTo>
                  <a:lnTo>
                    <a:pt x="1174599" y="1334455"/>
                  </a:lnTo>
                  <a:lnTo>
                    <a:pt x="1137095" y="1360213"/>
                  </a:lnTo>
                  <a:lnTo>
                    <a:pt x="1097974" y="1383672"/>
                  </a:lnTo>
                  <a:lnTo>
                    <a:pt x="1057333" y="1404736"/>
                  </a:lnTo>
                  <a:lnTo>
                    <a:pt x="1015270" y="1423308"/>
                  </a:lnTo>
                  <a:lnTo>
                    <a:pt x="971882" y="1439289"/>
                  </a:lnTo>
                  <a:lnTo>
                    <a:pt x="927266" y="1452583"/>
                  </a:lnTo>
                  <a:lnTo>
                    <a:pt x="881519" y="1463091"/>
                  </a:lnTo>
                  <a:lnTo>
                    <a:pt x="834739" y="1470718"/>
                  </a:lnTo>
                  <a:lnTo>
                    <a:pt x="787023" y="1475366"/>
                  </a:lnTo>
                  <a:lnTo>
                    <a:pt x="738469" y="1476937"/>
                  </a:lnTo>
                  <a:lnTo>
                    <a:pt x="689914" y="1475366"/>
                  </a:lnTo>
                  <a:lnTo>
                    <a:pt x="642198" y="1470718"/>
                  </a:lnTo>
                  <a:lnTo>
                    <a:pt x="595418" y="1463091"/>
                  </a:lnTo>
                  <a:lnTo>
                    <a:pt x="549671" y="1452583"/>
                  </a:lnTo>
                  <a:lnTo>
                    <a:pt x="505055" y="1439289"/>
                  </a:lnTo>
                  <a:lnTo>
                    <a:pt x="461667" y="1423308"/>
                  </a:lnTo>
                  <a:lnTo>
                    <a:pt x="419604" y="1404736"/>
                  </a:lnTo>
                  <a:lnTo>
                    <a:pt x="378963" y="1383672"/>
                  </a:lnTo>
                  <a:lnTo>
                    <a:pt x="339842" y="1360213"/>
                  </a:lnTo>
                  <a:lnTo>
                    <a:pt x="302338" y="1334455"/>
                  </a:lnTo>
                  <a:lnTo>
                    <a:pt x="266549" y="1306496"/>
                  </a:lnTo>
                  <a:lnTo>
                    <a:pt x="232571" y="1276434"/>
                  </a:lnTo>
                  <a:lnTo>
                    <a:pt x="200502" y="1244365"/>
                  </a:lnTo>
                  <a:lnTo>
                    <a:pt x="170440" y="1210387"/>
                  </a:lnTo>
                  <a:lnTo>
                    <a:pt x="142481" y="1174598"/>
                  </a:lnTo>
                  <a:lnTo>
                    <a:pt x="116723" y="1137094"/>
                  </a:lnTo>
                  <a:lnTo>
                    <a:pt x="93264" y="1097973"/>
                  </a:lnTo>
                  <a:lnTo>
                    <a:pt x="72200" y="1057332"/>
                  </a:lnTo>
                  <a:lnTo>
                    <a:pt x="53628" y="1015269"/>
                  </a:lnTo>
                  <a:lnTo>
                    <a:pt x="37647" y="971881"/>
                  </a:lnTo>
                  <a:lnTo>
                    <a:pt x="24353" y="927265"/>
                  </a:lnTo>
                  <a:lnTo>
                    <a:pt x="13845" y="881518"/>
                  </a:lnTo>
                  <a:lnTo>
                    <a:pt x="6218" y="834738"/>
                  </a:lnTo>
                  <a:lnTo>
                    <a:pt x="1570" y="787022"/>
                  </a:lnTo>
                  <a:lnTo>
                    <a:pt x="0" y="7384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69287" y="2509520"/>
            <a:ext cx="7048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Finance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37031" y="1899447"/>
            <a:ext cx="1502410" cy="1502410"/>
            <a:chOff x="3537031" y="1899447"/>
            <a:chExt cx="1502410" cy="1502410"/>
          </a:xfrm>
        </p:grpSpPr>
        <p:sp>
          <p:nvSpPr>
            <p:cNvPr id="22" name="object 22"/>
            <p:cNvSpPr/>
            <p:nvPr/>
          </p:nvSpPr>
          <p:spPr>
            <a:xfrm>
              <a:off x="3549731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738469" y="0"/>
                  </a:moveTo>
                  <a:lnTo>
                    <a:pt x="689914" y="1570"/>
                  </a:lnTo>
                  <a:lnTo>
                    <a:pt x="642198" y="6218"/>
                  </a:lnTo>
                  <a:lnTo>
                    <a:pt x="595418" y="13845"/>
                  </a:lnTo>
                  <a:lnTo>
                    <a:pt x="549672" y="24353"/>
                  </a:lnTo>
                  <a:lnTo>
                    <a:pt x="505056" y="37647"/>
                  </a:lnTo>
                  <a:lnTo>
                    <a:pt x="461667" y="53628"/>
                  </a:lnTo>
                  <a:lnTo>
                    <a:pt x="419604" y="72200"/>
                  </a:lnTo>
                  <a:lnTo>
                    <a:pt x="378963" y="93264"/>
                  </a:lnTo>
                  <a:lnTo>
                    <a:pt x="339842" y="116723"/>
                  </a:lnTo>
                  <a:lnTo>
                    <a:pt x="302339" y="142481"/>
                  </a:lnTo>
                  <a:lnTo>
                    <a:pt x="266549" y="170440"/>
                  </a:lnTo>
                  <a:lnTo>
                    <a:pt x="232571" y="200503"/>
                  </a:lnTo>
                  <a:lnTo>
                    <a:pt x="200503" y="232571"/>
                  </a:lnTo>
                  <a:lnTo>
                    <a:pt x="170440" y="266549"/>
                  </a:lnTo>
                  <a:lnTo>
                    <a:pt x="142481" y="302339"/>
                  </a:lnTo>
                  <a:lnTo>
                    <a:pt x="116723" y="339842"/>
                  </a:lnTo>
                  <a:lnTo>
                    <a:pt x="93264" y="378963"/>
                  </a:lnTo>
                  <a:lnTo>
                    <a:pt x="72200" y="419604"/>
                  </a:lnTo>
                  <a:lnTo>
                    <a:pt x="53628" y="461667"/>
                  </a:lnTo>
                  <a:lnTo>
                    <a:pt x="37647" y="505056"/>
                  </a:lnTo>
                  <a:lnTo>
                    <a:pt x="24353" y="549672"/>
                  </a:lnTo>
                  <a:lnTo>
                    <a:pt x="13845" y="595418"/>
                  </a:lnTo>
                  <a:lnTo>
                    <a:pt x="6218" y="642198"/>
                  </a:lnTo>
                  <a:lnTo>
                    <a:pt x="1570" y="689914"/>
                  </a:lnTo>
                  <a:lnTo>
                    <a:pt x="0" y="738469"/>
                  </a:lnTo>
                  <a:lnTo>
                    <a:pt x="1570" y="787023"/>
                  </a:lnTo>
                  <a:lnTo>
                    <a:pt x="6218" y="834739"/>
                  </a:lnTo>
                  <a:lnTo>
                    <a:pt x="13845" y="881519"/>
                  </a:lnTo>
                  <a:lnTo>
                    <a:pt x="24353" y="927266"/>
                  </a:lnTo>
                  <a:lnTo>
                    <a:pt x="37647" y="971882"/>
                  </a:lnTo>
                  <a:lnTo>
                    <a:pt x="53628" y="1015270"/>
                  </a:lnTo>
                  <a:lnTo>
                    <a:pt x="72200" y="1057333"/>
                  </a:lnTo>
                  <a:lnTo>
                    <a:pt x="93264" y="1097974"/>
                  </a:lnTo>
                  <a:lnTo>
                    <a:pt x="116723" y="1137095"/>
                  </a:lnTo>
                  <a:lnTo>
                    <a:pt x="142481" y="1174598"/>
                  </a:lnTo>
                  <a:lnTo>
                    <a:pt x="170440" y="1210388"/>
                  </a:lnTo>
                  <a:lnTo>
                    <a:pt x="200503" y="1244365"/>
                  </a:lnTo>
                  <a:lnTo>
                    <a:pt x="232571" y="1276434"/>
                  </a:lnTo>
                  <a:lnTo>
                    <a:pt x="266549" y="1306497"/>
                  </a:lnTo>
                  <a:lnTo>
                    <a:pt x="302339" y="1334455"/>
                  </a:lnTo>
                  <a:lnTo>
                    <a:pt x="339842" y="1360213"/>
                  </a:lnTo>
                  <a:lnTo>
                    <a:pt x="378963" y="1383673"/>
                  </a:lnTo>
                  <a:lnTo>
                    <a:pt x="419604" y="1404737"/>
                  </a:lnTo>
                  <a:lnTo>
                    <a:pt x="461667" y="1423308"/>
                  </a:lnTo>
                  <a:lnTo>
                    <a:pt x="505056" y="1439289"/>
                  </a:lnTo>
                  <a:lnTo>
                    <a:pt x="549672" y="1452583"/>
                  </a:lnTo>
                  <a:lnTo>
                    <a:pt x="595418" y="1463092"/>
                  </a:lnTo>
                  <a:lnTo>
                    <a:pt x="642198" y="1470719"/>
                  </a:lnTo>
                  <a:lnTo>
                    <a:pt x="689914" y="1475366"/>
                  </a:lnTo>
                  <a:lnTo>
                    <a:pt x="738469" y="1476937"/>
                  </a:lnTo>
                  <a:lnTo>
                    <a:pt x="787023" y="1475366"/>
                  </a:lnTo>
                  <a:lnTo>
                    <a:pt x="834739" y="1470719"/>
                  </a:lnTo>
                  <a:lnTo>
                    <a:pt x="881519" y="1463092"/>
                  </a:lnTo>
                  <a:lnTo>
                    <a:pt x="927266" y="1452583"/>
                  </a:lnTo>
                  <a:lnTo>
                    <a:pt x="971882" y="1439289"/>
                  </a:lnTo>
                  <a:lnTo>
                    <a:pt x="1015271" y="1423308"/>
                  </a:lnTo>
                  <a:lnTo>
                    <a:pt x="1057334" y="1404737"/>
                  </a:lnTo>
                  <a:lnTo>
                    <a:pt x="1097975" y="1383673"/>
                  </a:lnTo>
                  <a:lnTo>
                    <a:pt x="1137095" y="1360213"/>
                  </a:lnTo>
                  <a:lnTo>
                    <a:pt x="1174599" y="1334455"/>
                  </a:lnTo>
                  <a:lnTo>
                    <a:pt x="1210389" y="1306497"/>
                  </a:lnTo>
                  <a:lnTo>
                    <a:pt x="1244367" y="1276434"/>
                  </a:lnTo>
                  <a:lnTo>
                    <a:pt x="1276435" y="1244365"/>
                  </a:lnTo>
                  <a:lnTo>
                    <a:pt x="1306498" y="1210388"/>
                  </a:lnTo>
                  <a:lnTo>
                    <a:pt x="1334457" y="1174598"/>
                  </a:lnTo>
                  <a:lnTo>
                    <a:pt x="1360214" y="1137095"/>
                  </a:lnTo>
                  <a:lnTo>
                    <a:pt x="1383674" y="1097974"/>
                  </a:lnTo>
                  <a:lnTo>
                    <a:pt x="1404738" y="1057333"/>
                  </a:lnTo>
                  <a:lnTo>
                    <a:pt x="1423310" y="1015270"/>
                  </a:lnTo>
                  <a:lnTo>
                    <a:pt x="1439291" y="971882"/>
                  </a:lnTo>
                  <a:lnTo>
                    <a:pt x="1452584" y="927266"/>
                  </a:lnTo>
                  <a:lnTo>
                    <a:pt x="1463093" y="881519"/>
                  </a:lnTo>
                  <a:lnTo>
                    <a:pt x="1470720" y="834739"/>
                  </a:lnTo>
                  <a:lnTo>
                    <a:pt x="1475368" y="787023"/>
                  </a:lnTo>
                  <a:lnTo>
                    <a:pt x="1476938" y="738469"/>
                  </a:lnTo>
                  <a:lnTo>
                    <a:pt x="1475368" y="689914"/>
                  </a:lnTo>
                  <a:lnTo>
                    <a:pt x="1470720" y="642198"/>
                  </a:lnTo>
                  <a:lnTo>
                    <a:pt x="1463093" y="595418"/>
                  </a:lnTo>
                  <a:lnTo>
                    <a:pt x="1452584" y="549672"/>
                  </a:lnTo>
                  <a:lnTo>
                    <a:pt x="1439291" y="505056"/>
                  </a:lnTo>
                  <a:lnTo>
                    <a:pt x="1423310" y="461667"/>
                  </a:lnTo>
                  <a:lnTo>
                    <a:pt x="1404738" y="419604"/>
                  </a:lnTo>
                  <a:lnTo>
                    <a:pt x="1383674" y="378963"/>
                  </a:lnTo>
                  <a:lnTo>
                    <a:pt x="1360214" y="339842"/>
                  </a:lnTo>
                  <a:lnTo>
                    <a:pt x="1334457" y="302339"/>
                  </a:lnTo>
                  <a:lnTo>
                    <a:pt x="1306498" y="266549"/>
                  </a:lnTo>
                  <a:lnTo>
                    <a:pt x="1276435" y="232571"/>
                  </a:lnTo>
                  <a:lnTo>
                    <a:pt x="1244367" y="200503"/>
                  </a:lnTo>
                  <a:lnTo>
                    <a:pt x="1210389" y="170440"/>
                  </a:lnTo>
                  <a:lnTo>
                    <a:pt x="1174599" y="142481"/>
                  </a:lnTo>
                  <a:lnTo>
                    <a:pt x="1137095" y="116723"/>
                  </a:lnTo>
                  <a:lnTo>
                    <a:pt x="1097975" y="93264"/>
                  </a:lnTo>
                  <a:lnTo>
                    <a:pt x="1057334" y="72200"/>
                  </a:lnTo>
                  <a:lnTo>
                    <a:pt x="1015271" y="53628"/>
                  </a:lnTo>
                  <a:lnTo>
                    <a:pt x="971882" y="37647"/>
                  </a:lnTo>
                  <a:lnTo>
                    <a:pt x="927266" y="24353"/>
                  </a:lnTo>
                  <a:lnTo>
                    <a:pt x="881519" y="13845"/>
                  </a:lnTo>
                  <a:lnTo>
                    <a:pt x="834739" y="6218"/>
                  </a:lnTo>
                  <a:lnTo>
                    <a:pt x="787023" y="1570"/>
                  </a:lnTo>
                  <a:lnTo>
                    <a:pt x="738469" y="0"/>
                  </a:lnTo>
                  <a:close/>
                </a:path>
              </a:pathLst>
            </a:custGeom>
            <a:solidFill>
              <a:srgbClr val="002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9731" y="191214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10" h="1477010">
                  <a:moveTo>
                    <a:pt x="0" y="738468"/>
                  </a:moveTo>
                  <a:lnTo>
                    <a:pt x="1570" y="689914"/>
                  </a:lnTo>
                  <a:lnTo>
                    <a:pt x="6218" y="642198"/>
                  </a:lnTo>
                  <a:lnTo>
                    <a:pt x="13845" y="595418"/>
                  </a:lnTo>
                  <a:lnTo>
                    <a:pt x="24353" y="549671"/>
                  </a:lnTo>
                  <a:lnTo>
                    <a:pt x="37647" y="505055"/>
                  </a:lnTo>
                  <a:lnTo>
                    <a:pt x="53628" y="461667"/>
                  </a:lnTo>
                  <a:lnTo>
                    <a:pt x="72200" y="419603"/>
                  </a:lnTo>
                  <a:lnTo>
                    <a:pt x="93264" y="378963"/>
                  </a:lnTo>
                  <a:lnTo>
                    <a:pt x="116723" y="339842"/>
                  </a:lnTo>
                  <a:lnTo>
                    <a:pt x="142481" y="302338"/>
                  </a:lnTo>
                  <a:lnTo>
                    <a:pt x="170440" y="266549"/>
                  </a:lnTo>
                  <a:lnTo>
                    <a:pt x="200502" y="232571"/>
                  </a:lnTo>
                  <a:lnTo>
                    <a:pt x="232571" y="200502"/>
                  </a:lnTo>
                  <a:lnTo>
                    <a:pt x="266549" y="170440"/>
                  </a:lnTo>
                  <a:lnTo>
                    <a:pt x="302338" y="142481"/>
                  </a:lnTo>
                  <a:lnTo>
                    <a:pt x="339842" y="116723"/>
                  </a:lnTo>
                  <a:lnTo>
                    <a:pt x="378963" y="93264"/>
                  </a:lnTo>
                  <a:lnTo>
                    <a:pt x="419604" y="72199"/>
                  </a:lnTo>
                  <a:lnTo>
                    <a:pt x="461667" y="53628"/>
                  </a:lnTo>
                  <a:lnTo>
                    <a:pt x="505055" y="37647"/>
                  </a:lnTo>
                  <a:lnTo>
                    <a:pt x="549671" y="24353"/>
                  </a:lnTo>
                  <a:lnTo>
                    <a:pt x="595418" y="13845"/>
                  </a:lnTo>
                  <a:lnTo>
                    <a:pt x="642198" y="6218"/>
                  </a:lnTo>
                  <a:lnTo>
                    <a:pt x="689914" y="1570"/>
                  </a:lnTo>
                  <a:lnTo>
                    <a:pt x="738469" y="0"/>
                  </a:lnTo>
                  <a:lnTo>
                    <a:pt x="787023" y="1570"/>
                  </a:lnTo>
                  <a:lnTo>
                    <a:pt x="834739" y="6218"/>
                  </a:lnTo>
                  <a:lnTo>
                    <a:pt x="881519" y="13845"/>
                  </a:lnTo>
                  <a:lnTo>
                    <a:pt x="927266" y="24353"/>
                  </a:lnTo>
                  <a:lnTo>
                    <a:pt x="971882" y="37647"/>
                  </a:lnTo>
                  <a:lnTo>
                    <a:pt x="1015270" y="53628"/>
                  </a:lnTo>
                  <a:lnTo>
                    <a:pt x="1057333" y="72199"/>
                  </a:lnTo>
                  <a:lnTo>
                    <a:pt x="1097974" y="93264"/>
                  </a:lnTo>
                  <a:lnTo>
                    <a:pt x="1137095" y="116723"/>
                  </a:lnTo>
                  <a:lnTo>
                    <a:pt x="1174599" y="142481"/>
                  </a:lnTo>
                  <a:lnTo>
                    <a:pt x="1210388" y="170440"/>
                  </a:lnTo>
                  <a:lnTo>
                    <a:pt x="1244366" y="200502"/>
                  </a:lnTo>
                  <a:lnTo>
                    <a:pt x="1276435" y="232571"/>
                  </a:lnTo>
                  <a:lnTo>
                    <a:pt x="1306497" y="266549"/>
                  </a:lnTo>
                  <a:lnTo>
                    <a:pt x="1334456" y="302338"/>
                  </a:lnTo>
                  <a:lnTo>
                    <a:pt x="1360214" y="339842"/>
                  </a:lnTo>
                  <a:lnTo>
                    <a:pt x="1383673" y="378963"/>
                  </a:lnTo>
                  <a:lnTo>
                    <a:pt x="1404737" y="419603"/>
                  </a:lnTo>
                  <a:lnTo>
                    <a:pt x="1423309" y="461667"/>
                  </a:lnTo>
                  <a:lnTo>
                    <a:pt x="1439290" y="505055"/>
                  </a:lnTo>
                  <a:lnTo>
                    <a:pt x="1452584" y="549671"/>
                  </a:lnTo>
                  <a:lnTo>
                    <a:pt x="1463092" y="595418"/>
                  </a:lnTo>
                  <a:lnTo>
                    <a:pt x="1470719" y="642198"/>
                  </a:lnTo>
                  <a:lnTo>
                    <a:pt x="1475367" y="689914"/>
                  </a:lnTo>
                  <a:lnTo>
                    <a:pt x="1476938" y="738468"/>
                  </a:lnTo>
                  <a:lnTo>
                    <a:pt x="1475367" y="787022"/>
                  </a:lnTo>
                  <a:lnTo>
                    <a:pt x="1470719" y="834738"/>
                  </a:lnTo>
                  <a:lnTo>
                    <a:pt x="1463092" y="881518"/>
                  </a:lnTo>
                  <a:lnTo>
                    <a:pt x="1452584" y="927265"/>
                  </a:lnTo>
                  <a:lnTo>
                    <a:pt x="1439290" y="971881"/>
                  </a:lnTo>
                  <a:lnTo>
                    <a:pt x="1423309" y="1015269"/>
                  </a:lnTo>
                  <a:lnTo>
                    <a:pt x="1404737" y="1057332"/>
                  </a:lnTo>
                  <a:lnTo>
                    <a:pt x="1383673" y="1097973"/>
                  </a:lnTo>
                  <a:lnTo>
                    <a:pt x="1360214" y="1137094"/>
                  </a:lnTo>
                  <a:lnTo>
                    <a:pt x="1334456" y="1174598"/>
                  </a:lnTo>
                  <a:lnTo>
                    <a:pt x="1306497" y="1210387"/>
                  </a:lnTo>
                  <a:lnTo>
                    <a:pt x="1276435" y="1244365"/>
                  </a:lnTo>
                  <a:lnTo>
                    <a:pt x="1244366" y="1276434"/>
                  </a:lnTo>
                  <a:lnTo>
                    <a:pt x="1210388" y="1306496"/>
                  </a:lnTo>
                  <a:lnTo>
                    <a:pt x="1174599" y="1334455"/>
                  </a:lnTo>
                  <a:lnTo>
                    <a:pt x="1137095" y="1360213"/>
                  </a:lnTo>
                  <a:lnTo>
                    <a:pt x="1097974" y="1383672"/>
                  </a:lnTo>
                  <a:lnTo>
                    <a:pt x="1057333" y="1404736"/>
                  </a:lnTo>
                  <a:lnTo>
                    <a:pt x="1015270" y="1423308"/>
                  </a:lnTo>
                  <a:lnTo>
                    <a:pt x="971882" y="1439289"/>
                  </a:lnTo>
                  <a:lnTo>
                    <a:pt x="927266" y="1452583"/>
                  </a:lnTo>
                  <a:lnTo>
                    <a:pt x="881519" y="1463091"/>
                  </a:lnTo>
                  <a:lnTo>
                    <a:pt x="834739" y="1470718"/>
                  </a:lnTo>
                  <a:lnTo>
                    <a:pt x="787023" y="1475366"/>
                  </a:lnTo>
                  <a:lnTo>
                    <a:pt x="738469" y="1476937"/>
                  </a:lnTo>
                  <a:lnTo>
                    <a:pt x="689914" y="1475366"/>
                  </a:lnTo>
                  <a:lnTo>
                    <a:pt x="642198" y="1470718"/>
                  </a:lnTo>
                  <a:lnTo>
                    <a:pt x="595418" y="1463091"/>
                  </a:lnTo>
                  <a:lnTo>
                    <a:pt x="549671" y="1452583"/>
                  </a:lnTo>
                  <a:lnTo>
                    <a:pt x="505055" y="1439289"/>
                  </a:lnTo>
                  <a:lnTo>
                    <a:pt x="461667" y="1423308"/>
                  </a:lnTo>
                  <a:lnTo>
                    <a:pt x="419604" y="1404736"/>
                  </a:lnTo>
                  <a:lnTo>
                    <a:pt x="378963" y="1383672"/>
                  </a:lnTo>
                  <a:lnTo>
                    <a:pt x="339842" y="1360213"/>
                  </a:lnTo>
                  <a:lnTo>
                    <a:pt x="302338" y="1334455"/>
                  </a:lnTo>
                  <a:lnTo>
                    <a:pt x="266549" y="1306496"/>
                  </a:lnTo>
                  <a:lnTo>
                    <a:pt x="232571" y="1276434"/>
                  </a:lnTo>
                  <a:lnTo>
                    <a:pt x="200502" y="1244365"/>
                  </a:lnTo>
                  <a:lnTo>
                    <a:pt x="170440" y="1210387"/>
                  </a:lnTo>
                  <a:lnTo>
                    <a:pt x="142481" y="1174598"/>
                  </a:lnTo>
                  <a:lnTo>
                    <a:pt x="116723" y="1137094"/>
                  </a:lnTo>
                  <a:lnTo>
                    <a:pt x="93264" y="1097973"/>
                  </a:lnTo>
                  <a:lnTo>
                    <a:pt x="72200" y="1057332"/>
                  </a:lnTo>
                  <a:lnTo>
                    <a:pt x="53628" y="1015269"/>
                  </a:lnTo>
                  <a:lnTo>
                    <a:pt x="37647" y="971881"/>
                  </a:lnTo>
                  <a:lnTo>
                    <a:pt x="24353" y="927265"/>
                  </a:lnTo>
                  <a:lnTo>
                    <a:pt x="13845" y="881518"/>
                  </a:lnTo>
                  <a:lnTo>
                    <a:pt x="6218" y="834738"/>
                  </a:lnTo>
                  <a:lnTo>
                    <a:pt x="1570" y="787022"/>
                  </a:lnTo>
                  <a:lnTo>
                    <a:pt x="0" y="7384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04028" y="2529332"/>
            <a:ext cx="768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31818" y="1914837"/>
            <a:ext cx="1502410" cy="1502410"/>
            <a:chOff x="7031818" y="1914837"/>
            <a:chExt cx="1502410" cy="1502410"/>
          </a:xfrm>
        </p:grpSpPr>
        <p:sp>
          <p:nvSpPr>
            <p:cNvPr id="26" name="object 26"/>
            <p:cNvSpPr/>
            <p:nvPr/>
          </p:nvSpPr>
          <p:spPr>
            <a:xfrm>
              <a:off x="7044518" y="192753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09" h="1477010">
                  <a:moveTo>
                    <a:pt x="738469" y="0"/>
                  </a:moveTo>
                  <a:lnTo>
                    <a:pt x="689914" y="1570"/>
                  </a:lnTo>
                  <a:lnTo>
                    <a:pt x="642198" y="6218"/>
                  </a:lnTo>
                  <a:lnTo>
                    <a:pt x="595418" y="13845"/>
                  </a:lnTo>
                  <a:lnTo>
                    <a:pt x="549672" y="24353"/>
                  </a:lnTo>
                  <a:lnTo>
                    <a:pt x="505056" y="37647"/>
                  </a:lnTo>
                  <a:lnTo>
                    <a:pt x="461667" y="53628"/>
                  </a:lnTo>
                  <a:lnTo>
                    <a:pt x="419604" y="72200"/>
                  </a:lnTo>
                  <a:lnTo>
                    <a:pt x="378963" y="93264"/>
                  </a:lnTo>
                  <a:lnTo>
                    <a:pt x="339842" y="116723"/>
                  </a:lnTo>
                  <a:lnTo>
                    <a:pt x="302339" y="142481"/>
                  </a:lnTo>
                  <a:lnTo>
                    <a:pt x="266549" y="170440"/>
                  </a:lnTo>
                  <a:lnTo>
                    <a:pt x="232571" y="200503"/>
                  </a:lnTo>
                  <a:lnTo>
                    <a:pt x="200503" y="232571"/>
                  </a:lnTo>
                  <a:lnTo>
                    <a:pt x="170440" y="266549"/>
                  </a:lnTo>
                  <a:lnTo>
                    <a:pt x="142481" y="302339"/>
                  </a:lnTo>
                  <a:lnTo>
                    <a:pt x="116723" y="339842"/>
                  </a:lnTo>
                  <a:lnTo>
                    <a:pt x="93264" y="378963"/>
                  </a:lnTo>
                  <a:lnTo>
                    <a:pt x="72200" y="419604"/>
                  </a:lnTo>
                  <a:lnTo>
                    <a:pt x="53628" y="461667"/>
                  </a:lnTo>
                  <a:lnTo>
                    <a:pt x="37647" y="505056"/>
                  </a:lnTo>
                  <a:lnTo>
                    <a:pt x="24353" y="549672"/>
                  </a:lnTo>
                  <a:lnTo>
                    <a:pt x="13845" y="595418"/>
                  </a:lnTo>
                  <a:lnTo>
                    <a:pt x="6218" y="642198"/>
                  </a:lnTo>
                  <a:lnTo>
                    <a:pt x="1570" y="689914"/>
                  </a:lnTo>
                  <a:lnTo>
                    <a:pt x="0" y="738469"/>
                  </a:lnTo>
                  <a:lnTo>
                    <a:pt x="1570" y="787023"/>
                  </a:lnTo>
                  <a:lnTo>
                    <a:pt x="6218" y="834739"/>
                  </a:lnTo>
                  <a:lnTo>
                    <a:pt x="13845" y="881519"/>
                  </a:lnTo>
                  <a:lnTo>
                    <a:pt x="24353" y="927266"/>
                  </a:lnTo>
                  <a:lnTo>
                    <a:pt x="37647" y="971882"/>
                  </a:lnTo>
                  <a:lnTo>
                    <a:pt x="53628" y="1015271"/>
                  </a:lnTo>
                  <a:lnTo>
                    <a:pt x="72200" y="1057334"/>
                  </a:lnTo>
                  <a:lnTo>
                    <a:pt x="93264" y="1097975"/>
                  </a:lnTo>
                  <a:lnTo>
                    <a:pt x="116723" y="1137095"/>
                  </a:lnTo>
                  <a:lnTo>
                    <a:pt x="142481" y="1174599"/>
                  </a:lnTo>
                  <a:lnTo>
                    <a:pt x="170440" y="1210389"/>
                  </a:lnTo>
                  <a:lnTo>
                    <a:pt x="200503" y="1244367"/>
                  </a:lnTo>
                  <a:lnTo>
                    <a:pt x="232571" y="1276435"/>
                  </a:lnTo>
                  <a:lnTo>
                    <a:pt x="266549" y="1306498"/>
                  </a:lnTo>
                  <a:lnTo>
                    <a:pt x="302339" y="1334457"/>
                  </a:lnTo>
                  <a:lnTo>
                    <a:pt x="339842" y="1360214"/>
                  </a:lnTo>
                  <a:lnTo>
                    <a:pt x="378963" y="1383674"/>
                  </a:lnTo>
                  <a:lnTo>
                    <a:pt x="419604" y="1404738"/>
                  </a:lnTo>
                  <a:lnTo>
                    <a:pt x="461667" y="1423310"/>
                  </a:lnTo>
                  <a:lnTo>
                    <a:pt x="505056" y="1439291"/>
                  </a:lnTo>
                  <a:lnTo>
                    <a:pt x="549672" y="1452584"/>
                  </a:lnTo>
                  <a:lnTo>
                    <a:pt x="595418" y="1463093"/>
                  </a:lnTo>
                  <a:lnTo>
                    <a:pt x="642198" y="1470720"/>
                  </a:lnTo>
                  <a:lnTo>
                    <a:pt x="689914" y="1475368"/>
                  </a:lnTo>
                  <a:lnTo>
                    <a:pt x="738469" y="1476938"/>
                  </a:lnTo>
                  <a:lnTo>
                    <a:pt x="787023" y="1475368"/>
                  </a:lnTo>
                  <a:lnTo>
                    <a:pt x="834739" y="1470720"/>
                  </a:lnTo>
                  <a:lnTo>
                    <a:pt x="881519" y="1463093"/>
                  </a:lnTo>
                  <a:lnTo>
                    <a:pt x="927266" y="1452584"/>
                  </a:lnTo>
                  <a:lnTo>
                    <a:pt x="971882" y="1439291"/>
                  </a:lnTo>
                  <a:lnTo>
                    <a:pt x="1015270" y="1423310"/>
                  </a:lnTo>
                  <a:lnTo>
                    <a:pt x="1057334" y="1404738"/>
                  </a:lnTo>
                  <a:lnTo>
                    <a:pt x="1097974" y="1383674"/>
                  </a:lnTo>
                  <a:lnTo>
                    <a:pt x="1137095" y="1360214"/>
                  </a:lnTo>
                  <a:lnTo>
                    <a:pt x="1174599" y="1334457"/>
                  </a:lnTo>
                  <a:lnTo>
                    <a:pt x="1210388" y="1306498"/>
                  </a:lnTo>
                  <a:lnTo>
                    <a:pt x="1244366" y="1276435"/>
                  </a:lnTo>
                  <a:lnTo>
                    <a:pt x="1276435" y="1244367"/>
                  </a:lnTo>
                  <a:lnTo>
                    <a:pt x="1306497" y="1210389"/>
                  </a:lnTo>
                  <a:lnTo>
                    <a:pt x="1334456" y="1174599"/>
                  </a:lnTo>
                  <a:lnTo>
                    <a:pt x="1360214" y="1137095"/>
                  </a:lnTo>
                  <a:lnTo>
                    <a:pt x="1383673" y="1097975"/>
                  </a:lnTo>
                  <a:lnTo>
                    <a:pt x="1404737" y="1057334"/>
                  </a:lnTo>
                  <a:lnTo>
                    <a:pt x="1423308" y="1015271"/>
                  </a:lnTo>
                  <a:lnTo>
                    <a:pt x="1439290" y="971882"/>
                  </a:lnTo>
                  <a:lnTo>
                    <a:pt x="1452583" y="927266"/>
                  </a:lnTo>
                  <a:lnTo>
                    <a:pt x="1463092" y="881519"/>
                  </a:lnTo>
                  <a:lnTo>
                    <a:pt x="1470719" y="834739"/>
                  </a:lnTo>
                  <a:lnTo>
                    <a:pt x="1475366" y="787023"/>
                  </a:lnTo>
                  <a:lnTo>
                    <a:pt x="1476937" y="738469"/>
                  </a:lnTo>
                  <a:lnTo>
                    <a:pt x="1475366" y="689914"/>
                  </a:lnTo>
                  <a:lnTo>
                    <a:pt x="1470719" y="642198"/>
                  </a:lnTo>
                  <a:lnTo>
                    <a:pt x="1463092" y="595418"/>
                  </a:lnTo>
                  <a:lnTo>
                    <a:pt x="1452583" y="549672"/>
                  </a:lnTo>
                  <a:lnTo>
                    <a:pt x="1439290" y="505056"/>
                  </a:lnTo>
                  <a:lnTo>
                    <a:pt x="1423308" y="461667"/>
                  </a:lnTo>
                  <a:lnTo>
                    <a:pt x="1404737" y="419604"/>
                  </a:lnTo>
                  <a:lnTo>
                    <a:pt x="1383673" y="378963"/>
                  </a:lnTo>
                  <a:lnTo>
                    <a:pt x="1360214" y="339842"/>
                  </a:lnTo>
                  <a:lnTo>
                    <a:pt x="1334456" y="302339"/>
                  </a:lnTo>
                  <a:lnTo>
                    <a:pt x="1306497" y="266549"/>
                  </a:lnTo>
                  <a:lnTo>
                    <a:pt x="1276435" y="232571"/>
                  </a:lnTo>
                  <a:lnTo>
                    <a:pt x="1244366" y="200503"/>
                  </a:lnTo>
                  <a:lnTo>
                    <a:pt x="1210388" y="170440"/>
                  </a:lnTo>
                  <a:lnTo>
                    <a:pt x="1174599" y="142481"/>
                  </a:lnTo>
                  <a:lnTo>
                    <a:pt x="1137095" y="116723"/>
                  </a:lnTo>
                  <a:lnTo>
                    <a:pt x="1097974" y="93264"/>
                  </a:lnTo>
                  <a:lnTo>
                    <a:pt x="1057334" y="72200"/>
                  </a:lnTo>
                  <a:lnTo>
                    <a:pt x="1015270" y="53628"/>
                  </a:lnTo>
                  <a:lnTo>
                    <a:pt x="971882" y="37647"/>
                  </a:lnTo>
                  <a:lnTo>
                    <a:pt x="927266" y="24353"/>
                  </a:lnTo>
                  <a:lnTo>
                    <a:pt x="881519" y="13845"/>
                  </a:lnTo>
                  <a:lnTo>
                    <a:pt x="834739" y="6218"/>
                  </a:lnTo>
                  <a:lnTo>
                    <a:pt x="787023" y="1570"/>
                  </a:lnTo>
                  <a:lnTo>
                    <a:pt x="738469" y="0"/>
                  </a:lnTo>
                  <a:close/>
                </a:path>
              </a:pathLst>
            </a:custGeom>
            <a:solidFill>
              <a:srgbClr val="002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4518" y="1927537"/>
              <a:ext cx="1477010" cy="1477010"/>
            </a:xfrm>
            <a:custGeom>
              <a:avLst/>
              <a:gdLst/>
              <a:ahLst/>
              <a:cxnLst/>
              <a:rect l="l" t="t" r="r" b="b"/>
              <a:pathLst>
                <a:path w="1477009" h="1477010">
                  <a:moveTo>
                    <a:pt x="0" y="738469"/>
                  </a:moveTo>
                  <a:lnTo>
                    <a:pt x="1570" y="689914"/>
                  </a:lnTo>
                  <a:lnTo>
                    <a:pt x="6218" y="642198"/>
                  </a:lnTo>
                  <a:lnTo>
                    <a:pt x="13845" y="595418"/>
                  </a:lnTo>
                  <a:lnTo>
                    <a:pt x="24353" y="549671"/>
                  </a:lnTo>
                  <a:lnTo>
                    <a:pt x="37647" y="505055"/>
                  </a:lnTo>
                  <a:lnTo>
                    <a:pt x="53628" y="461667"/>
                  </a:lnTo>
                  <a:lnTo>
                    <a:pt x="72200" y="419604"/>
                  </a:lnTo>
                  <a:lnTo>
                    <a:pt x="93264" y="378963"/>
                  </a:lnTo>
                  <a:lnTo>
                    <a:pt x="116723" y="339842"/>
                  </a:lnTo>
                  <a:lnTo>
                    <a:pt x="142481" y="302338"/>
                  </a:lnTo>
                  <a:lnTo>
                    <a:pt x="170440" y="266549"/>
                  </a:lnTo>
                  <a:lnTo>
                    <a:pt x="200502" y="232571"/>
                  </a:lnTo>
                  <a:lnTo>
                    <a:pt x="232571" y="200502"/>
                  </a:lnTo>
                  <a:lnTo>
                    <a:pt x="266549" y="170440"/>
                  </a:lnTo>
                  <a:lnTo>
                    <a:pt x="302338" y="142481"/>
                  </a:lnTo>
                  <a:lnTo>
                    <a:pt x="339842" y="116723"/>
                  </a:lnTo>
                  <a:lnTo>
                    <a:pt x="378963" y="93264"/>
                  </a:lnTo>
                  <a:lnTo>
                    <a:pt x="419604" y="72200"/>
                  </a:lnTo>
                  <a:lnTo>
                    <a:pt x="461667" y="53628"/>
                  </a:lnTo>
                  <a:lnTo>
                    <a:pt x="505055" y="37647"/>
                  </a:lnTo>
                  <a:lnTo>
                    <a:pt x="549671" y="24353"/>
                  </a:lnTo>
                  <a:lnTo>
                    <a:pt x="595418" y="13845"/>
                  </a:lnTo>
                  <a:lnTo>
                    <a:pt x="642198" y="6218"/>
                  </a:lnTo>
                  <a:lnTo>
                    <a:pt x="689914" y="1570"/>
                  </a:lnTo>
                  <a:lnTo>
                    <a:pt x="738469" y="0"/>
                  </a:lnTo>
                  <a:lnTo>
                    <a:pt x="787023" y="1570"/>
                  </a:lnTo>
                  <a:lnTo>
                    <a:pt x="834739" y="6218"/>
                  </a:lnTo>
                  <a:lnTo>
                    <a:pt x="881519" y="13845"/>
                  </a:lnTo>
                  <a:lnTo>
                    <a:pt x="927266" y="24353"/>
                  </a:lnTo>
                  <a:lnTo>
                    <a:pt x="971882" y="37647"/>
                  </a:lnTo>
                  <a:lnTo>
                    <a:pt x="1015270" y="53628"/>
                  </a:lnTo>
                  <a:lnTo>
                    <a:pt x="1057333" y="72200"/>
                  </a:lnTo>
                  <a:lnTo>
                    <a:pt x="1097974" y="93264"/>
                  </a:lnTo>
                  <a:lnTo>
                    <a:pt x="1137095" y="116723"/>
                  </a:lnTo>
                  <a:lnTo>
                    <a:pt x="1174599" y="142481"/>
                  </a:lnTo>
                  <a:lnTo>
                    <a:pt x="1210388" y="170440"/>
                  </a:lnTo>
                  <a:lnTo>
                    <a:pt x="1244366" y="200502"/>
                  </a:lnTo>
                  <a:lnTo>
                    <a:pt x="1276435" y="232571"/>
                  </a:lnTo>
                  <a:lnTo>
                    <a:pt x="1306497" y="266549"/>
                  </a:lnTo>
                  <a:lnTo>
                    <a:pt x="1334456" y="302338"/>
                  </a:lnTo>
                  <a:lnTo>
                    <a:pt x="1360214" y="339842"/>
                  </a:lnTo>
                  <a:lnTo>
                    <a:pt x="1383673" y="378963"/>
                  </a:lnTo>
                  <a:lnTo>
                    <a:pt x="1404737" y="419604"/>
                  </a:lnTo>
                  <a:lnTo>
                    <a:pt x="1423309" y="461667"/>
                  </a:lnTo>
                  <a:lnTo>
                    <a:pt x="1439290" y="505055"/>
                  </a:lnTo>
                  <a:lnTo>
                    <a:pt x="1452584" y="549671"/>
                  </a:lnTo>
                  <a:lnTo>
                    <a:pt x="1463092" y="595418"/>
                  </a:lnTo>
                  <a:lnTo>
                    <a:pt x="1470719" y="642198"/>
                  </a:lnTo>
                  <a:lnTo>
                    <a:pt x="1475367" y="689914"/>
                  </a:lnTo>
                  <a:lnTo>
                    <a:pt x="1476938" y="738469"/>
                  </a:lnTo>
                  <a:lnTo>
                    <a:pt x="1475367" y="787023"/>
                  </a:lnTo>
                  <a:lnTo>
                    <a:pt x="1470719" y="834739"/>
                  </a:lnTo>
                  <a:lnTo>
                    <a:pt x="1463092" y="881519"/>
                  </a:lnTo>
                  <a:lnTo>
                    <a:pt x="1452584" y="927266"/>
                  </a:lnTo>
                  <a:lnTo>
                    <a:pt x="1439290" y="971882"/>
                  </a:lnTo>
                  <a:lnTo>
                    <a:pt x="1423309" y="1015270"/>
                  </a:lnTo>
                  <a:lnTo>
                    <a:pt x="1404737" y="1057333"/>
                  </a:lnTo>
                  <a:lnTo>
                    <a:pt x="1383673" y="1097974"/>
                  </a:lnTo>
                  <a:lnTo>
                    <a:pt x="1360214" y="1137095"/>
                  </a:lnTo>
                  <a:lnTo>
                    <a:pt x="1334456" y="1174599"/>
                  </a:lnTo>
                  <a:lnTo>
                    <a:pt x="1306497" y="1210388"/>
                  </a:lnTo>
                  <a:lnTo>
                    <a:pt x="1276435" y="1244366"/>
                  </a:lnTo>
                  <a:lnTo>
                    <a:pt x="1244366" y="1276435"/>
                  </a:lnTo>
                  <a:lnTo>
                    <a:pt x="1210388" y="1306497"/>
                  </a:lnTo>
                  <a:lnTo>
                    <a:pt x="1174599" y="1334456"/>
                  </a:lnTo>
                  <a:lnTo>
                    <a:pt x="1137095" y="1360214"/>
                  </a:lnTo>
                  <a:lnTo>
                    <a:pt x="1097974" y="1383673"/>
                  </a:lnTo>
                  <a:lnTo>
                    <a:pt x="1057333" y="1404737"/>
                  </a:lnTo>
                  <a:lnTo>
                    <a:pt x="1015270" y="1423309"/>
                  </a:lnTo>
                  <a:lnTo>
                    <a:pt x="971882" y="1439290"/>
                  </a:lnTo>
                  <a:lnTo>
                    <a:pt x="927266" y="1452584"/>
                  </a:lnTo>
                  <a:lnTo>
                    <a:pt x="881519" y="1463092"/>
                  </a:lnTo>
                  <a:lnTo>
                    <a:pt x="834739" y="1470719"/>
                  </a:lnTo>
                  <a:lnTo>
                    <a:pt x="787023" y="1475367"/>
                  </a:lnTo>
                  <a:lnTo>
                    <a:pt x="738469" y="1476938"/>
                  </a:lnTo>
                  <a:lnTo>
                    <a:pt x="689914" y="1475367"/>
                  </a:lnTo>
                  <a:lnTo>
                    <a:pt x="642198" y="1470719"/>
                  </a:lnTo>
                  <a:lnTo>
                    <a:pt x="595418" y="1463092"/>
                  </a:lnTo>
                  <a:lnTo>
                    <a:pt x="549671" y="1452584"/>
                  </a:lnTo>
                  <a:lnTo>
                    <a:pt x="505055" y="1439290"/>
                  </a:lnTo>
                  <a:lnTo>
                    <a:pt x="461667" y="1423309"/>
                  </a:lnTo>
                  <a:lnTo>
                    <a:pt x="419604" y="1404737"/>
                  </a:lnTo>
                  <a:lnTo>
                    <a:pt x="378963" y="1383673"/>
                  </a:lnTo>
                  <a:lnTo>
                    <a:pt x="339842" y="1360214"/>
                  </a:lnTo>
                  <a:lnTo>
                    <a:pt x="302338" y="1334456"/>
                  </a:lnTo>
                  <a:lnTo>
                    <a:pt x="266549" y="1306497"/>
                  </a:lnTo>
                  <a:lnTo>
                    <a:pt x="232571" y="1276435"/>
                  </a:lnTo>
                  <a:lnTo>
                    <a:pt x="200502" y="1244366"/>
                  </a:lnTo>
                  <a:lnTo>
                    <a:pt x="170440" y="1210388"/>
                  </a:lnTo>
                  <a:lnTo>
                    <a:pt x="142481" y="1174599"/>
                  </a:lnTo>
                  <a:lnTo>
                    <a:pt x="116723" y="1137095"/>
                  </a:lnTo>
                  <a:lnTo>
                    <a:pt x="93264" y="1097974"/>
                  </a:lnTo>
                  <a:lnTo>
                    <a:pt x="72200" y="1057333"/>
                  </a:lnTo>
                  <a:lnTo>
                    <a:pt x="53628" y="1015270"/>
                  </a:lnTo>
                  <a:lnTo>
                    <a:pt x="37647" y="971882"/>
                  </a:lnTo>
                  <a:lnTo>
                    <a:pt x="24353" y="927266"/>
                  </a:lnTo>
                  <a:lnTo>
                    <a:pt x="13845" y="881519"/>
                  </a:lnTo>
                  <a:lnTo>
                    <a:pt x="6218" y="834739"/>
                  </a:lnTo>
                  <a:lnTo>
                    <a:pt x="1570" y="787023"/>
                  </a:lnTo>
                  <a:lnTo>
                    <a:pt x="0" y="73846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531340" y="2320544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1190" y="2725927"/>
            <a:ext cx="863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Marketing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9496" y="3537872"/>
            <a:ext cx="8332470" cy="363855"/>
          </a:xfrm>
          <a:custGeom>
            <a:avLst/>
            <a:gdLst/>
            <a:ahLst/>
            <a:cxnLst/>
            <a:rect l="l" t="t" r="r" b="b"/>
            <a:pathLst>
              <a:path w="8332470" h="363854">
                <a:moveTo>
                  <a:pt x="8331900" y="0"/>
                </a:moveTo>
                <a:lnTo>
                  <a:pt x="8329519" y="70766"/>
                </a:lnTo>
                <a:lnTo>
                  <a:pt x="8323026" y="128555"/>
                </a:lnTo>
                <a:lnTo>
                  <a:pt x="8313396" y="167517"/>
                </a:lnTo>
                <a:lnTo>
                  <a:pt x="8301603" y="181804"/>
                </a:lnTo>
                <a:lnTo>
                  <a:pt x="4196247" y="181804"/>
                </a:lnTo>
                <a:lnTo>
                  <a:pt x="4184454" y="196091"/>
                </a:lnTo>
                <a:lnTo>
                  <a:pt x="4174824" y="235053"/>
                </a:lnTo>
                <a:lnTo>
                  <a:pt x="4168331" y="292842"/>
                </a:lnTo>
                <a:lnTo>
                  <a:pt x="4165950" y="363609"/>
                </a:lnTo>
                <a:lnTo>
                  <a:pt x="4163569" y="292842"/>
                </a:lnTo>
                <a:lnTo>
                  <a:pt x="4157076" y="235053"/>
                </a:lnTo>
                <a:lnTo>
                  <a:pt x="4147446" y="196091"/>
                </a:lnTo>
                <a:lnTo>
                  <a:pt x="4135653" y="181804"/>
                </a:lnTo>
                <a:lnTo>
                  <a:pt x="30297" y="181804"/>
                </a:lnTo>
                <a:lnTo>
                  <a:pt x="18503" y="167517"/>
                </a:lnTo>
                <a:lnTo>
                  <a:pt x="8873" y="128555"/>
                </a:lnTo>
                <a:lnTo>
                  <a:pt x="2380" y="70766"/>
                </a:lnTo>
                <a:lnTo>
                  <a:pt x="0" y="0"/>
                </a:lnTo>
              </a:path>
            </a:pathLst>
          </a:custGeom>
          <a:ln w="28575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6874" y="3829303"/>
            <a:ext cx="74168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Verdana"/>
                <a:cs typeface="Verdana"/>
              </a:rPr>
              <a:t>Different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5" dirty="0">
                <a:latin typeface="Verdana"/>
                <a:cs typeface="Verdana"/>
              </a:rPr>
              <a:t>Questions,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Different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Needs,</a:t>
            </a:r>
            <a:r>
              <a:rPr sz="1600" spc="170" dirty="0">
                <a:latin typeface="Verdana"/>
                <a:cs typeface="Verdana"/>
              </a:rPr>
              <a:t> </a:t>
            </a:r>
            <a:r>
              <a:rPr sz="2700" b="1" dirty="0">
                <a:latin typeface="Tahoma"/>
                <a:cs typeface="Tahoma"/>
              </a:rPr>
              <a:t>One</a:t>
            </a:r>
            <a:r>
              <a:rPr sz="2700" b="1" spc="-65" dirty="0">
                <a:latin typeface="Tahoma"/>
                <a:cs typeface="Tahoma"/>
              </a:rPr>
              <a:t> </a:t>
            </a:r>
            <a:r>
              <a:rPr sz="2700" b="1" spc="-90" dirty="0">
                <a:latin typeface="Tahoma"/>
                <a:cs typeface="Tahoma"/>
              </a:rPr>
              <a:t>Analytics</a:t>
            </a:r>
            <a:r>
              <a:rPr sz="2700" b="1" spc="-55" dirty="0">
                <a:latin typeface="Tahoma"/>
                <a:cs typeface="Tahoma"/>
              </a:rPr>
              <a:t> </a:t>
            </a:r>
            <a:r>
              <a:rPr sz="2700" b="1" spc="-10" dirty="0">
                <a:latin typeface="Tahoma"/>
                <a:cs typeface="Tahoma"/>
              </a:rPr>
              <a:t>Platform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43733" y="48513"/>
            <a:ext cx="6291580" cy="83121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500" dirty="0">
                <a:solidFill>
                  <a:srgbClr val="63A5B9"/>
                </a:solidFill>
                <a:latin typeface="Arial"/>
                <a:cs typeface="Arial"/>
              </a:rPr>
              <a:t>A</a:t>
            </a:r>
            <a:r>
              <a:rPr sz="2500" spc="-35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63A5B9"/>
                </a:solidFill>
                <a:latin typeface="Arial"/>
                <a:cs typeface="Arial"/>
              </a:rPr>
              <a:t>Complete</a:t>
            </a:r>
            <a:r>
              <a:rPr sz="2500" spc="-30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63A5B9"/>
                </a:solidFill>
                <a:latin typeface="Arial"/>
                <a:cs typeface="Arial"/>
              </a:rPr>
              <a:t>Integrated</a:t>
            </a:r>
            <a:r>
              <a:rPr sz="2500" spc="-30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63A5B9"/>
                </a:solidFill>
                <a:latin typeface="Arial"/>
                <a:cs typeface="Arial"/>
              </a:rPr>
              <a:t>Analytics</a:t>
            </a:r>
            <a:r>
              <a:rPr sz="2500" spc="-30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63A5B9"/>
                </a:solidFill>
                <a:latin typeface="Arial"/>
                <a:cs typeface="Arial"/>
              </a:rPr>
              <a:t>Platform</a:t>
            </a:r>
            <a:endParaRPr sz="2500" dirty="0">
              <a:latin typeface="Arial"/>
              <a:cs typeface="Arial"/>
            </a:endParaRPr>
          </a:p>
          <a:p>
            <a:pPr marL="60325">
              <a:lnSpc>
                <a:spcPct val="100000"/>
              </a:lnSpc>
              <a:spcBef>
                <a:spcPts val="610"/>
              </a:spcBef>
            </a:pPr>
            <a:r>
              <a:rPr sz="1000" b="0" spc="-60" dirty="0">
                <a:solidFill>
                  <a:srgbClr val="000000"/>
                </a:solidFill>
                <a:latin typeface="Verdana"/>
                <a:cs typeface="Verdana"/>
              </a:rPr>
              <a:t>Scale 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Analytics </a:t>
            </a:r>
            <a:r>
              <a:rPr sz="1000" b="0" spc="-30" dirty="0">
                <a:solidFill>
                  <a:srgbClr val="000000"/>
                </a:solidFill>
                <a:latin typeface="Verdana"/>
                <a:cs typeface="Verdana"/>
              </a:rPr>
              <a:t>to</a:t>
            </a:r>
            <a:r>
              <a:rPr sz="1000" b="0" spc="-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80" dirty="0">
                <a:solidFill>
                  <a:srgbClr val="000000"/>
                </a:solidFill>
                <a:latin typeface="Verdana"/>
                <a:cs typeface="Verdana"/>
              </a:rPr>
              <a:t>every</a:t>
            </a:r>
            <a:r>
              <a:rPr sz="1000" b="0" spc="-50" dirty="0">
                <a:solidFill>
                  <a:srgbClr val="000000"/>
                </a:solidFill>
                <a:latin typeface="Verdana"/>
                <a:cs typeface="Verdana"/>
              </a:rPr>
              <a:t> corner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20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60" dirty="0">
                <a:solidFill>
                  <a:srgbClr val="000000"/>
                </a:solidFill>
                <a:latin typeface="Verdana"/>
                <a:cs typeface="Verdana"/>
              </a:rPr>
              <a:t>your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50" dirty="0">
                <a:solidFill>
                  <a:srgbClr val="000000"/>
                </a:solidFill>
                <a:latin typeface="Verdana"/>
                <a:cs typeface="Verdana"/>
              </a:rPr>
              <a:t>organization</a:t>
            </a:r>
            <a:r>
              <a:rPr sz="1000" b="0" spc="-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40" dirty="0">
                <a:solidFill>
                  <a:srgbClr val="000000"/>
                </a:solidFill>
                <a:latin typeface="Verdana"/>
                <a:cs typeface="Verdana"/>
              </a:rPr>
              <a:t>with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6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000" b="0" spc="-45" dirty="0">
                <a:solidFill>
                  <a:srgbClr val="000000"/>
                </a:solidFill>
                <a:latin typeface="Verdana"/>
                <a:cs typeface="Verdana"/>
              </a:rPr>
              <a:t> future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30" dirty="0">
                <a:solidFill>
                  <a:srgbClr val="000000"/>
                </a:solidFill>
                <a:latin typeface="Verdana"/>
                <a:cs typeface="Verdana"/>
              </a:rPr>
              <a:t>proof</a:t>
            </a:r>
            <a:r>
              <a:rPr sz="1000" b="0" spc="-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Verdana"/>
                <a:cs typeface="Verdana"/>
              </a:rPr>
              <a:t>platform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03949" y="1051559"/>
            <a:ext cx="229997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26569A"/>
                </a:solidFill>
                <a:latin typeface="Arial MT"/>
                <a:cs typeface="Arial MT"/>
              </a:rPr>
              <a:t>Platform</a:t>
            </a:r>
            <a:r>
              <a:rPr sz="1700" spc="-35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569A"/>
                </a:solidFill>
                <a:latin typeface="Arial MT"/>
                <a:cs typeface="Arial MT"/>
              </a:rPr>
              <a:t>for</a:t>
            </a:r>
            <a:r>
              <a:rPr sz="1700" spc="-3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6569A"/>
                </a:solidFill>
                <a:latin typeface="Arial MT"/>
                <a:cs typeface="Arial MT"/>
              </a:rPr>
              <a:t>Tomorrow</a:t>
            </a:r>
            <a:endParaRPr sz="1700" dirty="0">
              <a:latin typeface="Arial MT"/>
              <a:cs typeface="Arial MT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(What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will</a:t>
            </a:r>
            <a:r>
              <a:rPr sz="1000" spc="-1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you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be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solving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in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the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future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6569A"/>
                </a:solidFill>
                <a:latin typeface="Arial MT"/>
                <a:cs typeface="Arial MT"/>
              </a:rPr>
              <a:t>?</a:t>
            </a:r>
            <a:r>
              <a:rPr sz="1000" spc="-20" dirty="0">
                <a:solidFill>
                  <a:srgbClr val="26569A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26569A"/>
                </a:solidFill>
                <a:latin typeface="Arial MT"/>
                <a:cs typeface="Arial MT"/>
              </a:rPr>
              <a:t>)</a:t>
            </a:r>
            <a:endParaRPr sz="1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35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63A5B9"/>
                </a:solidFill>
                <a:latin typeface="Arial"/>
                <a:cs typeface="Arial"/>
              </a:rPr>
              <a:t>ROLES</a:t>
            </a:r>
            <a:r>
              <a:rPr sz="3400" spc="-10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63A5B9"/>
                </a:solidFill>
                <a:latin typeface="Arial"/>
                <a:cs typeface="Arial"/>
              </a:rPr>
              <a:t>IN</a:t>
            </a:r>
            <a:r>
              <a:rPr sz="3400" spc="-5" dirty="0">
                <a:solidFill>
                  <a:srgbClr val="63A5B9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63A5B9"/>
                </a:solidFill>
                <a:latin typeface="Arial"/>
                <a:cs typeface="Arial"/>
              </a:rPr>
              <a:t>TABLEAU</a:t>
            </a:r>
            <a:endParaRPr sz="34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12" y="1181237"/>
            <a:ext cx="888365" cy="2953385"/>
            <a:chOff x="1524012" y="1181237"/>
            <a:chExt cx="888365" cy="2953385"/>
          </a:xfrm>
        </p:grpSpPr>
        <p:sp>
          <p:nvSpPr>
            <p:cNvPr id="4" name="object 4"/>
            <p:cNvSpPr/>
            <p:nvPr/>
          </p:nvSpPr>
          <p:spPr>
            <a:xfrm>
              <a:off x="1528775" y="1185999"/>
              <a:ext cx="878840" cy="2943860"/>
            </a:xfrm>
            <a:custGeom>
              <a:avLst/>
              <a:gdLst/>
              <a:ahLst/>
              <a:cxnLst/>
              <a:rect l="l" t="t" r="r" b="b"/>
              <a:pathLst>
                <a:path w="878839" h="2943860">
                  <a:moveTo>
                    <a:pt x="439351" y="0"/>
                  </a:moveTo>
                  <a:lnTo>
                    <a:pt x="0" y="439351"/>
                  </a:lnTo>
                  <a:lnTo>
                    <a:pt x="219675" y="439351"/>
                  </a:lnTo>
                  <a:lnTo>
                    <a:pt x="219675" y="2943300"/>
                  </a:lnTo>
                  <a:lnTo>
                    <a:pt x="659023" y="2943300"/>
                  </a:lnTo>
                  <a:lnTo>
                    <a:pt x="659023" y="439351"/>
                  </a:lnTo>
                  <a:lnTo>
                    <a:pt x="878700" y="439351"/>
                  </a:lnTo>
                  <a:lnTo>
                    <a:pt x="439351" y="0"/>
                  </a:lnTo>
                  <a:close/>
                </a:path>
              </a:pathLst>
            </a:custGeom>
            <a:solidFill>
              <a:srgbClr val="002D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8775" y="1185999"/>
              <a:ext cx="878840" cy="2943860"/>
            </a:xfrm>
            <a:custGeom>
              <a:avLst/>
              <a:gdLst/>
              <a:ahLst/>
              <a:cxnLst/>
              <a:rect l="l" t="t" r="r" b="b"/>
              <a:pathLst>
                <a:path w="878839" h="2943860">
                  <a:moveTo>
                    <a:pt x="0" y="439351"/>
                  </a:moveTo>
                  <a:lnTo>
                    <a:pt x="439351" y="0"/>
                  </a:lnTo>
                  <a:lnTo>
                    <a:pt x="878700" y="439351"/>
                  </a:lnTo>
                  <a:lnTo>
                    <a:pt x="659024" y="439351"/>
                  </a:lnTo>
                  <a:lnTo>
                    <a:pt x="659024" y="2943300"/>
                  </a:lnTo>
                  <a:lnTo>
                    <a:pt x="219675" y="2943300"/>
                  </a:lnTo>
                  <a:lnTo>
                    <a:pt x="219675" y="439351"/>
                  </a:lnTo>
                  <a:lnTo>
                    <a:pt x="0" y="439351"/>
                  </a:lnTo>
                  <a:close/>
                </a:path>
              </a:pathLst>
            </a:custGeom>
            <a:ln w="9525">
              <a:solidFill>
                <a:srgbClr val="0F1E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43020" y="1538625"/>
            <a:ext cx="237490" cy="2153285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6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FFFFF"/>
                </a:solidFill>
                <a:latin typeface="Verdana"/>
                <a:cs typeface="Verdana"/>
              </a:rPr>
              <a:t>LITERACY </a:t>
            </a:r>
            <a:r>
              <a:rPr sz="1300" spc="-30" dirty="0">
                <a:solidFill>
                  <a:srgbClr val="FFFFFF"/>
                </a:solidFill>
                <a:latin typeface="Verdana"/>
                <a:cs typeface="Verdana"/>
              </a:rPr>
              <a:t>SPECTRUM</a:t>
            </a:r>
            <a:endParaRPr sz="13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1049" y="891539"/>
            <a:ext cx="485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Verdana"/>
                <a:cs typeface="Verdana"/>
              </a:rPr>
              <a:t>HIGH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2999" y="4226052"/>
            <a:ext cx="43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Verdana"/>
                <a:cs typeface="Verdana"/>
              </a:rPr>
              <a:t>LOW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18262" y="1116887"/>
            <a:ext cx="3892550" cy="3017520"/>
            <a:chOff x="2718262" y="1116887"/>
            <a:chExt cx="3892550" cy="3017520"/>
          </a:xfrm>
        </p:grpSpPr>
        <p:sp>
          <p:nvSpPr>
            <p:cNvPr id="10" name="object 10"/>
            <p:cNvSpPr/>
            <p:nvPr/>
          </p:nvSpPr>
          <p:spPr>
            <a:xfrm>
              <a:off x="2723024" y="1121650"/>
              <a:ext cx="3883025" cy="3007995"/>
            </a:xfrm>
            <a:custGeom>
              <a:avLst/>
              <a:gdLst/>
              <a:ahLst/>
              <a:cxnLst/>
              <a:rect l="l" t="t" r="r" b="b"/>
              <a:pathLst>
                <a:path w="3883025" h="3007995">
                  <a:moveTo>
                    <a:pt x="1941287" y="0"/>
                  </a:moveTo>
                  <a:lnTo>
                    <a:pt x="0" y="3007649"/>
                  </a:lnTo>
                  <a:lnTo>
                    <a:pt x="3882575" y="3007649"/>
                  </a:lnTo>
                  <a:lnTo>
                    <a:pt x="1941287" y="0"/>
                  </a:lnTo>
                  <a:close/>
                </a:path>
              </a:pathLst>
            </a:custGeom>
            <a:solidFill>
              <a:srgbClr val="002D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3024" y="1121650"/>
              <a:ext cx="3883025" cy="3007995"/>
            </a:xfrm>
            <a:custGeom>
              <a:avLst/>
              <a:gdLst/>
              <a:ahLst/>
              <a:cxnLst/>
              <a:rect l="l" t="t" r="r" b="b"/>
              <a:pathLst>
                <a:path w="3883025" h="3007995">
                  <a:moveTo>
                    <a:pt x="0" y="3007650"/>
                  </a:moveTo>
                  <a:lnTo>
                    <a:pt x="1941287" y="0"/>
                  </a:lnTo>
                  <a:lnTo>
                    <a:pt x="3882575" y="3007650"/>
                  </a:lnTo>
                  <a:lnTo>
                    <a:pt x="0" y="3007650"/>
                  </a:lnTo>
                  <a:close/>
                </a:path>
              </a:pathLst>
            </a:custGeom>
            <a:ln w="9525">
              <a:solidFill>
                <a:srgbClr val="0F1E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0500" y="2300300"/>
              <a:ext cx="1457960" cy="0"/>
            </a:xfrm>
            <a:custGeom>
              <a:avLst/>
              <a:gdLst/>
              <a:ahLst/>
              <a:cxnLst/>
              <a:rect l="l" t="t" r="r" b="b"/>
              <a:pathLst>
                <a:path w="1457960">
                  <a:moveTo>
                    <a:pt x="0" y="0"/>
                  </a:moveTo>
                  <a:lnTo>
                    <a:pt x="1457400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4700" y="3329000"/>
              <a:ext cx="2821940" cy="7620"/>
            </a:xfrm>
            <a:custGeom>
              <a:avLst/>
              <a:gdLst/>
              <a:ahLst/>
              <a:cxnLst/>
              <a:rect l="l" t="t" r="r" b="b"/>
              <a:pathLst>
                <a:path w="2821940" h="7620">
                  <a:moveTo>
                    <a:pt x="0" y="0"/>
                  </a:moveTo>
                  <a:lnTo>
                    <a:pt x="2821800" y="72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14850" y="1783079"/>
            <a:ext cx="7473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FFFFFF"/>
                </a:solidFill>
                <a:latin typeface="Tahoma"/>
                <a:cs typeface="Tahoma"/>
              </a:rPr>
              <a:t>CREATORS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74499" y="3752088"/>
            <a:ext cx="641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ahoma"/>
                <a:cs typeface="Tahoma"/>
              </a:rPr>
              <a:t>VIEWERS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4450" y="2654807"/>
            <a:ext cx="8096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ahoma"/>
                <a:cs typeface="Tahoma"/>
              </a:rPr>
              <a:t>EXPLORERS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1" y="27432"/>
            <a:ext cx="304800" cy="3078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635" cy="5143500"/>
            <a:chOff x="0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527040" cy="5143500"/>
            </a:xfrm>
            <a:custGeom>
              <a:avLst/>
              <a:gdLst/>
              <a:ahLst/>
              <a:cxnLst/>
              <a:rect l="l" t="t" r="r" b="b"/>
              <a:pathLst>
                <a:path w="5527040" h="5143500">
                  <a:moveTo>
                    <a:pt x="0" y="5143499"/>
                  </a:moveTo>
                  <a:lnTo>
                    <a:pt x="5527006" y="5143499"/>
                  </a:lnTo>
                  <a:lnTo>
                    <a:pt x="5527006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27006" y="0"/>
              <a:ext cx="3617595" cy="5143500"/>
            </a:xfrm>
            <a:custGeom>
              <a:avLst/>
              <a:gdLst/>
              <a:ahLst/>
              <a:cxnLst/>
              <a:rect l="l" t="t" r="r" b="b"/>
              <a:pathLst>
                <a:path w="3617595" h="5143500">
                  <a:moveTo>
                    <a:pt x="3617099" y="0"/>
                  </a:moveTo>
                  <a:lnTo>
                    <a:pt x="0" y="0"/>
                  </a:lnTo>
                  <a:lnTo>
                    <a:pt x="0" y="5143499"/>
                  </a:lnTo>
                  <a:lnTo>
                    <a:pt x="3617099" y="5143499"/>
                  </a:lnTo>
                  <a:lnTo>
                    <a:pt x="3617099" y="0"/>
                  </a:lnTo>
                  <a:close/>
                </a:path>
              </a:pathLst>
            </a:custGeom>
            <a:solidFill>
              <a:srgbClr val="3D8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24" y="1811098"/>
            <a:ext cx="149923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  <a:tabLst>
                <a:tab pos="316865" algn="l"/>
              </a:tabLst>
            </a:pPr>
            <a:r>
              <a:rPr sz="1400" spc="-610" dirty="0">
                <a:latin typeface="Arial MT"/>
                <a:cs typeface="Arial MT"/>
              </a:rPr>
              <a:t>●</a:t>
            </a:r>
            <a:r>
              <a:rPr sz="1400" dirty="0">
                <a:latin typeface="Arial MT"/>
                <a:cs typeface="Arial MT"/>
              </a:rPr>
              <a:t>	Text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goes</a:t>
            </a:r>
            <a:r>
              <a:rPr sz="1400" spc="-20" dirty="0">
                <a:latin typeface="Arial MT"/>
                <a:cs typeface="Arial MT"/>
              </a:rPr>
              <a:t> here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6958965" cy="5142230"/>
            <a:chOff x="0" y="0"/>
            <a:chExt cx="6958965" cy="51422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58583" cy="5141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40" y="0"/>
              <a:ext cx="1508760" cy="44805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18849" y="84835"/>
            <a:ext cx="2184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ANALYST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1" y="8092"/>
            <a:ext cx="6958330" cy="5135880"/>
            <a:chOff x="-1" y="8092"/>
            <a:chExt cx="6958330" cy="5135880"/>
          </a:xfrm>
        </p:grpSpPr>
        <p:sp>
          <p:nvSpPr>
            <p:cNvPr id="11" name="object 11"/>
            <p:cNvSpPr/>
            <p:nvPr/>
          </p:nvSpPr>
          <p:spPr>
            <a:xfrm>
              <a:off x="-1" y="8092"/>
              <a:ext cx="6958330" cy="5135880"/>
            </a:xfrm>
            <a:custGeom>
              <a:avLst/>
              <a:gdLst/>
              <a:ahLst/>
              <a:cxnLst/>
              <a:rect l="l" t="t" r="r" b="b"/>
              <a:pathLst>
                <a:path w="6958330" h="5135880">
                  <a:moveTo>
                    <a:pt x="6957792" y="0"/>
                  </a:moveTo>
                  <a:lnTo>
                    <a:pt x="0" y="0"/>
                  </a:lnTo>
                  <a:lnTo>
                    <a:pt x="0" y="5135406"/>
                  </a:lnTo>
                  <a:lnTo>
                    <a:pt x="6957792" y="5135406"/>
                  </a:lnTo>
                  <a:lnTo>
                    <a:pt x="6957792" y="0"/>
                  </a:lnTo>
                  <a:close/>
                </a:path>
              </a:pathLst>
            </a:custGeom>
            <a:solidFill>
              <a:srgbClr val="F2F2F2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320" y="2054352"/>
              <a:ext cx="667512" cy="8564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0493" y="1647720"/>
              <a:ext cx="2159000" cy="1026160"/>
            </a:xfrm>
            <a:custGeom>
              <a:avLst/>
              <a:gdLst/>
              <a:ahLst/>
              <a:cxnLst/>
              <a:rect l="l" t="t" r="r" b="b"/>
              <a:pathLst>
                <a:path w="2159000" h="1026160">
                  <a:moveTo>
                    <a:pt x="742992" y="0"/>
                  </a:moveTo>
                  <a:lnTo>
                    <a:pt x="691459" y="2198"/>
                  </a:lnTo>
                  <a:lnTo>
                    <a:pt x="640478" y="6706"/>
                  </a:lnTo>
                  <a:lnTo>
                    <a:pt x="590219" y="13475"/>
                  </a:lnTo>
                  <a:lnTo>
                    <a:pt x="540852" y="22459"/>
                  </a:lnTo>
                  <a:lnTo>
                    <a:pt x="492544" y="33610"/>
                  </a:lnTo>
                  <a:lnTo>
                    <a:pt x="445464" y="46880"/>
                  </a:lnTo>
                  <a:lnTo>
                    <a:pt x="399781" y="62222"/>
                  </a:lnTo>
                  <a:lnTo>
                    <a:pt x="355665" y="79588"/>
                  </a:lnTo>
                  <a:lnTo>
                    <a:pt x="313283" y="98930"/>
                  </a:lnTo>
                  <a:lnTo>
                    <a:pt x="272804" y="120201"/>
                  </a:lnTo>
                  <a:lnTo>
                    <a:pt x="234398" y="143353"/>
                  </a:lnTo>
                  <a:lnTo>
                    <a:pt x="198233" y="168339"/>
                  </a:lnTo>
                  <a:lnTo>
                    <a:pt x="164478" y="195112"/>
                  </a:lnTo>
                  <a:lnTo>
                    <a:pt x="133302" y="223623"/>
                  </a:lnTo>
                  <a:lnTo>
                    <a:pt x="104873" y="253825"/>
                  </a:lnTo>
                  <a:lnTo>
                    <a:pt x="79360" y="285670"/>
                  </a:lnTo>
                  <a:lnTo>
                    <a:pt x="56932" y="319111"/>
                  </a:lnTo>
                  <a:lnTo>
                    <a:pt x="36467" y="356822"/>
                  </a:lnTo>
                  <a:lnTo>
                    <a:pt x="20634" y="394890"/>
                  </a:lnTo>
                  <a:lnTo>
                    <a:pt x="9341" y="433165"/>
                  </a:lnTo>
                  <a:lnTo>
                    <a:pt x="2493" y="471500"/>
                  </a:lnTo>
                  <a:lnTo>
                    <a:pt x="0" y="509745"/>
                  </a:lnTo>
                  <a:lnTo>
                    <a:pt x="1765" y="547752"/>
                  </a:lnTo>
                  <a:lnTo>
                    <a:pt x="17704" y="622456"/>
                  </a:lnTo>
                  <a:lnTo>
                    <a:pt x="31691" y="658856"/>
                  </a:lnTo>
                  <a:lnTo>
                    <a:pt x="49564" y="694423"/>
                  </a:lnTo>
                  <a:lnTo>
                    <a:pt x="71232" y="729008"/>
                  </a:lnTo>
                  <a:lnTo>
                    <a:pt x="96600" y="762463"/>
                  </a:lnTo>
                  <a:lnTo>
                    <a:pt x="125576" y="794638"/>
                  </a:lnTo>
                  <a:lnTo>
                    <a:pt x="158067" y="825385"/>
                  </a:lnTo>
                  <a:lnTo>
                    <a:pt x="193978" y="854555"/>
                  </a:lnTo>
                  <a:lnTo>
                    <a:pt x="233218" y="881999"/>
                  </a:lnTo>
                  <a:lnTo>
                    <a:pt x="275693" y="907570"/>
                  </a:lnTo>
                  <a:lnTo>
                    <a:pt x="321309" y="931117"/>
                  </a:lnTo>
                  <a:lnTo>
                    <a:pt x="369974" y="952493"/>
                  </a:lnTo>
                  <a:lnTo>
                    <a:pt x="421594" y="971548"/>
                  </a:lnTo>
                  <a:lnTo>
                    <a:pt x="476076" y="988133"/>
                  </a:lnTo>
                  <a:lnTo>
                    <a:pt x="527385" y="1000791"/>
                  </a:lnTo>
                  <a:lnTo>
                    <a:pt x="579154" y="1010854"/>
                  </a:lnTo>
                  <a:lnTo>
                    <a:pt x="631213" y="1018369"/>
                  </a:lnTo>
                  <a:lnTo>
                    <a:pt x="683394" y="1023385"/>
                  </a:lnTo>
                  <a:lnTo>
                    <a:pt x="735528" y="1025948"/>
                  </a:lnTo>
                  <a:lnTo>
                    <a:pt x="787446" y="1026107"/>
                  </a:lnTo>
                  <a:lnTo>
                    <a:pt x="838980" y="1023908"/>
                  </a:lnTo>
                  <a:lnTo>
                    <a:pt x="889960" y="1019400"/>
                  </a:lnTo>
                  <a:lnTo>
                    <a:pt x="940219" y="1012630"/>
                  </a:lnTo>
                  <a:lnTo>
                    <a:pt x="989587" y="1003646"/>
                  </a:lnTo>
                  <a:lnTo>
                    <a:pt x="1037895" y="992495"/>
                  </a:lnTo>
                  <a:lnTo>
                    <a:pt x="1084975" y="979225"/>
                  </a:lnTo>
                  <a:lnTo>
                    <a:pt x="1130657" y="963884"/>
                  </a:lnTo>
                  <a:lnTo>
                    <a:pt x="1174774" y="946518"/>
                  </a:lnTo>
                  <a:lnTo>
                    <a:pt x="1217156" y="927176"/>
                  </a:lnTo>
                  <a:lnTo>
                    <a:pt x="1257634" y="905904"/>
                  </a:lnTo>
                  <a:lnTo>
                    <a:pt x="1296040" y="882752"/>
                  </a:lnTo>
                  <a:lnTo>
                    <a:pt x="1332205" y="857766"/>
                  </a:lnTo>
                  <a:lnTo>
                    <a:pt x="1365960" y="830993"/>
                  </a:lnTo>
                  <a:lnTo>
                    <a:pt x="1397137" y="802482"/>
                  </a:lnTo>
                  <a:lnTo>
                    <a:pt x="1425566" y="772280"/>
                  </a:lnTo>
                  <a:lnTo>
                    <a:pt x="1451079" y="740435"/>
                  </a:lnTo>
                  <a:lnTo>
                    <a:pt x="1473507" y="706994"/>
                  </a:lnTo>
                  <a:lnTo>
                    <a:pt x="2158390" y="698194"/>
                  </a:lnTo>
                  <a:lnTo>
                    <a:pt x="1530246" y="514904"/>
                  </a:lnTo>
                  <a:lnTo>
                    <a:pt x="1527972" y="473368"/>
                  </a:lnTo>
                  <a:lnTo>
                    <a:pt x="1520806" y="432537"/>
                  </a:lnTo>
                  <a:lnTo>
                    <a:pt x="1508904" y="392569"/>
                  </a:lnTo>
                  <a:lnTo>
                    <a:pt x="1492427" y="353623"/>
                  </a:lnTo>
                  <a:lnTo>
                    <a:pt x="1471531" y="315857"/>
                  </a:lnTo>
                  <a:lnTo>
                    <a:pt x="1446375" y="279429"/>
                  </a:lnTo>
                  <a:lnTo>
                    <a:pt x="1417117" y="244499"/>
                  </a:lnTo>
                  <a:lnTo>
                    <a:pt x="1383915" y="211224"/>
                  </a:lnTo>
                  <a:lnTo>
                    <a:pt x="1346927" y="179763"/>
                  </a:lnTo>
                  <a:lnTo>
                    <a:pt x="1306313" y="150275"/>
                  </a:lnTo>
                  <a:lnTo>
                    <a:pt x="1262228" y="122919"/>
                  </a:lnTo>
                  <a:lnTo>
                    <a:pt x="1214833" y="97851"/>
                  </a:lnTo>
                  <a:lnTo>
                    <a:pt x="1164285" y="75232"/>
                  </a:lnTo>
                  <a:lnTo>
                    <a:pt x="1110742" y="55220"/>
                  </a:lnTo>
                  <a:lnTo>
                    <a:pt x="1054362" y="37973"/>
                  </a:lnTo>
                  <a:lnTo>
                    <a:pt x="1003053" y="25315"/>
                  </a:lnTo>
                  <a:lnTo>
                    <a:pt x="951285" y="15252"/>
                  </a:lnTo>
                  <a:lnTo>
                    <a:pt x="899226" y="7737"/>
                  </a:lnTo>
                  <a:lnTo>
                    <a:pt x="847045" y="2722"/>
                  </a:lnTo>
                  <a:lnTo>
                    <a:pt x="794911" y="158"/>
                  </a:lnTo>
                  <a:lnTo>
                    <a:pt x="742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493" y="1647720"/>
              <a:ext cx="2159000" cy="1026160"/>
            </a:xfrm>
            <a:custGeom>
              <a:avLst/>
              <a:gdLst/>
              <a:ahLst/>
              <a:cxnLst/>
              <a:rect l="l" t="t" r="r" b="b"/>
              <a:pathLst>
                <a:path w="2159000" h="1026160">
                  <a:moveTo>
                    <a:pt x="2158390" y="698194"/>
                  </a:moveTo>
                  <a:lnTo>
                    <a:pt x="1473507" y="706994"/>
                  </a:lnTo>
                  <a:lnTo>
                    <a:pt x="1451079" y="740435"/>
                  </a:lnTo>
                  <a:lnTo>
                    <a:pt x="1425566" y="772281"/>
                  </a:lnTo>
                  <a:lnTo>
                    <a:pt x="1397137" y="802483"/>
                  </a:lnTo>
                  <a:lnTo>
                    <a:pt x="1365961" y="830994"/>
                  </a:lnTo>
                  <a:lnTo>
                    <a:pt x="1332206" y="857766"/>
                  </a:lnTo>
                  <a:lnTo>
                    <a:pt x="1296041" y="882752"/>
                  </a:lnTo>
                  <a:lnTo>
                    <a:pt x="1257635" y="905905"/>
                  </a:lnTo>
                  <a:lnTo>
                    <a:pt x="1217156" y="927176"/>
                  </a:lnTo>
                  <a:lnTo>
                    <a:pt x="1174774" y="946518"/>
                  </a:lnTo>
                  <a:lnTo>
                    <a:pt x="1130658" y="963884"/>
                  </a:lnTo>
                  <a:lnTo>
                    <a:pt x="1084975" y="979225"/>
                  </a:lnTo>
                  <a:lnTo>
                    <a:pt x="1037895" y="992495"/>
                  </a:lnTo>
                  <a:lnTo>
                    <a:pt x="989587" y="1003646"/>
                  </a:lnTo>
                  <a:lnTo>
                    <a:pt x="940219" y="1012630"/>
                  </a:lnTo>
                  <a:lnTo>
                    <a:pt x="889961" y="1019400"/>
                  </a:lnTo>
                  <a:lnTo>
                    <a:pt x="838980" y="1023908"/>
                  </a:lnTo>
                  <a:lnTo>
                    <a:pt x="787446" y="1026106"/>
                  </a:lnTo>
                  <a:lnTo>
                    <a:pt x="735528" y="1025948"/>
                  </a:lnTo>
                  <a:lnTo>
                    <a:pt x="683394" y="1023384"/>
                  </a:lnTo>
                  <a:lnTo>
                    <a:pt x="631213" y="1018369"/>
                  </a:lnTo>
                  <a:lnTo>
                    <a:pt x="579154" y="1010853"/>
                  </a:lnTo>
                  <a:lnTo>
                    <a:pt x="527385" y="1000791"/>
                  </a:lnTo>
                  <a:lnTo>
                    <a:pt x="476076" y="988133"/>
                  </a:lnTo>
                  <a:lnTo>
                    <a:pt x="421594" y="971547"/>
                  </a:lnTo>
                  <a:lnTo>
                    <a:pt x="369974" y="952492"/>
                  </a:lnTo>
                  <a:lnTo>
                    <a:pt x="321309" y="931117"/>
                  </a:lnTo>
                  <a:lnTo>
                    <a:pt x="275693" y="907569"/>
                  </a:lnTo>
                  <a:lnTo>
                    <a:pt x="233218" y="881999"/>
                  </a:lnTo>
                  <a:lnTo>
                    <a:pt x="193978" y="854555"/>
                  </a:lnTo>
                  <a:lnTo>
                    <a:pt x="158067" y="825385"/>
                  </a:lnTo>
                  <a:lnTo>
                    <a:pt x="125576" y="794638"/>
                  </a:lnTo>
                  <a:lnTo>
                    <a:pt x="96600" y="762463"/>
                  </a:lnTo>
                  <a:lnTo>
                    <a:pt x="71232" y="729008"/>
                  </a:lnTo>
                  <a:lnTo>
                    <a:pt x="49564" y="694423"/>
                  </a:lnTo>
                  <a:lnTo>
                    <a:pt x="31691" y="658857"/>
                  </a:lnTo>
                  <a:lnTo>
                    <a:pt x="17704" y="622457"/>
                  </a:lnTo>
                  <a:lnTo>
                    <a:pt x="7698" y="585372"/>
                  </a:lnTo>
                  <a:lnTo>
                    <a:pt x="0" y="509745"/>
                  </a:lnTo>
                  <a:lnTo>
                    <a:pt x="2493" y="471500"/>
                  </a:lnTo>
                  <a:lnTo>
                    <a:pt x="9341" y="433165"/>
                  </a:lnTo>
                  <a:lnTo>
                    <a:pt x="20634" y="394890"/>
                  </a:lnTo>
                  <a:lnTo>
                    <a:pt x="36467" y="356822"/>
                  </a:lnTo>
                  <a:lnTo>
                    <a:pt x="56932" y="319112"/>
                  </a:lnTo>
                  <a:lnTo>
                    <a:pt x="79360" y="285670"/>
                  </a:lnTo>
                  <a:lnTo>
                    <a:pt x="104873" y="253825"/>
                  </a:lnTo>
                  <a:lnTo>
                    <a:pt x="133302" y="223623"/>
                  </a:lnTo>
                  <a:lnTo>
                    <a:pt x="164478" y="195112"/>
                  </a:lnTo>
                  <a:lnTo>
                    <a:pt x="198233" y="168340"/>
                  </a:lnTo>
                  <a:lnTo>
                    <a:pt x="234398" y="143353"/>
                  </a:lnTo>
                  <a:lnTo>
                    <a:pt x="272804" y="120201"/>
                  </a:lnTo>
                  <a:lnTo>
                    <a:pt x="313283" y="98930"/>
                  </a:lnTo>
                  <a:lnTo>
                    <a:pt x="355665" y="79588"/>
                  </a:lnTo>
                  <a:lnTo>
                    <a:pt x="399781" y="62222"/>
                  </a:lnTo>
                  <a:lnTo>
                    <a:pt x="445464" y="46880"/>
                  </a:lnTo>
                  <a:lnTo>
                    <a:pt x="492544" y="33610"/>
                  </a:lnTo>
                  <a:lnTo>
                    <a:pt x="540852" y="22459"/>
                  </a:lnTo>
                  <a:lnTo>
                    <a:pt x="590220" y="13475"/>
                  </a:lnTo>
                  <a:lnTo>
                    <a:pt x="640478" y="6706"/>
                  </a:lnTo>
                  <a:lnTo>
                    <a:pt x="691459" y="2198"/>
                  </a:lnTo>
                  <a:lnTo>
                    <a:pt x="742993" y="0"/>
                  </a:lnTo>
                  <a:lnTo>
                    <a:pt x="794911" y="158"/>
                  </a:lnTo>
                  <a:lnTo>
                    <a:pt x="847045" y="2722"/>
                  </a:lnTo>
                  <a:lnTo>
                    <a:pt x="899226" y="7737"/>
                  </a:lnTo>
                  <a:lnTo>
                    <a:pt x="951285" y="15253"/>
                  </a:lnTo>
                  <a:lnTo>
                    <a:pt x="1003054" y="25315"/>
                  </a:lnTo>
                  <a:lnTo>
                    <a:pt x="1054363" y="37973"/>
                  </a:lnTo>
                  <a:lnTo>
                    <a:pt x="1110743" y="55220"/>
                  </a:lnTo>
                  <a:lnTo>
                    <a:pt x="1164286" y="75232"/>
                  </a:lnTo>
                  <a:lnTo>
                    <a:pt x="1214834" y="97851"/>
                  </a:lnTo>
                  <a:lnTo>
                    <a:pt x="1262229" y="122918"/>
                  </a:lnTo>
                  <a:lnTo>
                    <a:pt x="1306313" y="150275"/>
                  </a:lnTo>
                  <a:lnTo>
                    <a:pt x="1346928" y="179763"/>
                  </a:lnTo>
                  <a:lnTo>
                    <a:pt x="1383915" y="211224"/>
                  </a:lnTo>
                  <a:lnTo>
                    <a:pt x="1417117" y="244499"/>
                  </a:lnTo>
                  <a:lnTo>
                    <a:pt x="1446375" y="279429"/>
                  </a:lnTo>
                  <a:lnTo>
                    <a:pt x="1471531" y="315857"/>
                  </a:lnTo>
                  <a:lnTo>
                    <a:pt x="1492427" y="353623"/>
                  </a:lnTo>
                  <a:lnTo>
                    <a:pt x="1508905" y="392569"/>
                  </a:lnTo>
                  <a:lnTo>
                    <a:pt x="1520806" y="432537"/>
                  </a:lnTo>
                  <a:lnTo>
                    <a:pt x="1527973" y="473368"/>
                  </a:lnTo>
                  <a:lnTo>
                    <a:pt x="1530247" y="514904"/>
                  </a:lnTo>
                  <a:lnTo>
                    <a:pt x="2158390" y="698194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2169" y="1975104"/>
            <a:ext cx="8293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875" marR="5080" indent="-3175">
              <a:lnSpc>
                <a:spcPts val="1300"/>
              </a:lnSpc>
              <a:spcBef>
                <a:spcPts val="160"/>
              </a:spcBef>
            </a:pP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Connect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or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use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new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12942" y="207077"/>
            <a:ext cx="1777364" cy="1696085"/>
            <a:chOff x="1012942" y="207077"/>
            <a:chExt cx="1777364" cy="1696085"/>
          </a:xfrm>
        </p:grpSpPr>
        <p:sp>
          <p:nvSpPr>
            <p:cNvPr id="17" name="object 17"/>
            <p:cNvSpPr/>
            <p:nvPr/>
          </p:nvSpPr>
          <p:spPr>
            <a:xfrm>
              <a:off x="1025642" y="219778"/>
              <a:ext cx="1751964" cy="1670685"/>
            </a:xfrm>
            <a:custGeom>
              <a:avLst/>
              <a:gdLst/>
              <a:ahLst/>
              <a:cxnLst/>
              <a:rect l="l" t="t" r="r" b="b"/>
              <a:pathLst>
                <a:path w="1751964" h="1670685">
                  <a:moveTo>
                    <a:pt x="882675" y="0"/>
                  </a:moveTo>
                  <a:lnTo>
                    <a:pt x="826464" y="902"/>
                  </a:lnTo>
                  <a:lnTo>
                    <a:pt x="769821" y="4092"/>
                  </a:lnTo>
                  <a:lnTo>
                    <a:pt x="712881" y="9625"/>
                  </a:lnTo>
                  <a:lnTo>
                    <a:pt x="654327" y="17805"/>
                  </a:lnTo>
                  <a:lnTo>
                    <a:pt x="597577" y="28275"/>
                  </a:lnTo>
                  <a:lnTo>
                    <a:pt x="542732" y="40940"/>
                  </a:lnTo>
                  <a:lnTo>
                    <a:pt x="489899" y="55704"/>
                  </a:lnTo>
                  <a:lnTo>
                    <a:pt x="439179" y="72473"/>
                  </a:lnTo>
                  <a:lnTo>
                    <a:pt x="390679" y="91153"/>
                  </a:lnTo>
                  <a:lnTo>
                    <a:pt x="344500" y="111648"/>
                  </a:lnTo>
                  <a:lnTo>
                    <a:pt x="300747" y="133864"/>
                  </a:lnTo>
                  <a:lnTo>
                    <a:pt x="259525" y="157706"/>
                  </a:lnTo>
                  <a:lnTo>
                    <a:pt x="220936" y="183079"/>
                  </a:lnTo>
                  <a:lnTo>
                    <a:pt x="185085" y="209889"/>
                  </a:lnTo>
                  <a:lnTo>
                    <a:pt x="152075" y="238040"/>
                  </a:lnTo>
                  <a:lnTo>
                    <a:pt x="122011" y="267438"/>
                  </a:lnTo>
                  <a:lnTo>
                    <a:pt x="94996" y="297988"/>
                  </a:lnTo>
                  <a:lnTo>
                    <a:pt x="71134" y="329595"/>
                  </a:lnTo>
                  <a:lnTo>
                    <a:pt x="50530" y="362164"/>
                  </a:lnTo>
                  <a:lnTo>
                    <a:pt x="19508" y="429812"/>
                  </a:lnTo>
                  <a:lnTo>
                    <a:pt x="2760" y="500173"/>
                  </a:lnTo>
                  <a:lnTo>
                    <a:pt x="0" y="536133"/>
                  </a:lnTo>
                  <a:lnTo>
                    <a:pt x="1119" y="572488"/>
                  </a:lnTo>
                  <a:lnTo>
                    <a:pt x="15414" y="645999"/>
                  </a:lnTo>
                  <a:lnTo>
                    <a:pt x="43945" y="714879"/>
                  </a:lnTo>
                  <a:lnTo>
                    <a:pt x="85538" y="779409"/>
                  </a:lnTo>
                  <a:lnTo>
                    <a:pt x="110896" y="809901"/>
                  </a:lnTo>
                  <a:lnTo>
                    <a:pt x="139115" y="839134"/>
                  </a:lnTo>
                  <a:lnTo>
                    <a:pt x="170060" y="867051"/>
                  </a:lnTo>
                  <a:lnTo>
                    <a:pt x="203596" y="893595"/>
                  </a:lnTo>
                  <a:lnTo>
                    <a:pt x="239588" y="918710"/>
                  </a:lnTo>
                  <a:lnTo>
                    <a:pt x="277901" y="942337"/>
                  </a:lnTo>
                  <a:lnTo>
                    <a:pt x="318400" y="964420"/>
                  </a:lnTo>
                  <a:lnTo>
                    <a:pt x="360951" y="984902"/>
                  </a:lnTo>
                  <a:lnTo>
                    <a:pt x="405419" y="1003725"/>
                  </a:lnTo>
                  <a:lnTo>
                    <a:pt x="451667" y="1020833"/>
                  </a:lnTo>
                  <a:lnTo>
                    <a:pt x="499563" y="1036168"/>
                  </a:lnTo>
                  <a:lnTo>
                    <a:pt x="548970" y="1049673"/>
                  </a:lnTo>
                  <a:lnTo>
                    <a:pt x="599753" y="1061291"/>
                  </a:lnTo>
                  <a:lnTo>
                    <a:pt x="651779" y="1070966"/>
                  </a:lnTo>
                  <a:lnTo>
                    <a:pt x="704911" y="1078639"/>
                  </a:lnTo>
                  <a:lnTo>
                    <a:pt x="759015" y="1084254"/>
                  </a:lnTo>
                  <a:lnTo>
                    <a:pt x="813957" y="1087753"/>
                  </a:lnTo>
                  <a:lnTo>
                    <a:pt x="869600" y="1089080"/>
                  </a:lnTo>
                  <a:lnTo>
                    <a:pt x="925810" y="1088178"/>
                  </a:lnTo>
                  <a:lnTo>
                    <a:pt x="982453" y="1084988"/>
                  </a:lnTo>
                  <a:lnTo>
                    <a:pt x="1039393" y="1079455"/>
                  </a:lnTo>
                  <a:lnTo>
                    <a:pt x="1598683" y="1670650"/>
                  </a:lnTo>
                  <a:lnTo>
                    <a:pt x="1349939" y="1002497"/>
                  </a:lnTo>
                  <a:lnTo>
                    <a:pt x="1404517" y="978829"/>
                  </a:lnTo>
                  <a:lnTo>
                    <a:pt x="1455537" y="952941"/>
                  </a:lnTo>
                  <a:lnTo>
                    <a:pt x="1502893" y="924984"/>
                  </a:lnTo>
                  <a:lnTo>
                    <a:pt x="1546479" y="895113"/>
                  </a:lnTo>
                  <a:lnTo>
                    <a:pt x="1586189" y="863481"/>
                  </a:lnTo>
                  <a:lnTo>
                    <a:pt x="1621916" y="830240"/>
                  </a:lnTo>
                  <a:lnTo>
                    <a:pt x="1653555" y="795544"/>
                  </a:lnTo>
                  <a:lnTo>
                    <a:pt x="1681000" y="759547"/>
                  </a:lnTo>
                  <a:lnTo>
                    <a:pt x="1704145" y="722400"/>
                  </a:lnTo>
                  <a:lnTo>
                    <a:pt x="1722885" y="684259"/>
                  </a:lnTo>
                  <a:lnTo>
                    <a:pt x="1737112" y="645274"/>
                  </a:lnTo>
                  <a:lnTo>
                    <a:pt x="1746721" y="605601"/>
                  </a:lnTo>
                  <a:lnTo>
                    <a:pt x="1751606" y="565392"/>
                  </a:lnTo>
                  <a:lnTo>
                    <a:pt x="1751662" y="524800"/>
                  </a:lnTo>
                  <a:lnTo>
                    <a:pt x="1746781" y="483979"/>
                  </a:lnTo>
                  <a:lnTo>
                    <a:pt x="1736859" y="443081"/>
                  </a:lnTo>
                  <a:lnTo>
                    <a:pt x="1708329" y="374201"/>
                  </a:lnTo>
                  <a:lnTo>
                    <a:pt x="1666736" y="309670"/>
                  </a:lnTo>
                  <a:lnTo>
                    <a:pt x="1641378" y="279178"/>
                  </a:lnTo>
                  <a:lnTo>
                    <a:pt x="1613159" y="249945"/>
                  </a:lnTo>
                  <a:lnTo>
                    <a:pt x="1582214" y="222028"/>
                  </a:lnTo>
                  <a:lnTo>
                    <a:pt x="1548678" y="195484"/>
                  </a:lnTo>
                  <a:lnTo>
                    <a:pt x="1512686" y="170369"/>
                  </a:lnTo>
                  <a:lnTo>
                    <a:pt x="1474373" y="146742"/>
                  </a:lnTo>
                  <a:lnTo>
                    <a:pt x="1433874" y="124659"/>
                  </a:lnTo>
                  <a:lnTo>
                    <a:pt x="1391323" y="104177"/>
                  </a:lnTo>
                  <a:lnTo>
                    <a:pt x="1346856" y="85354"/>
                  </a:lnTo>
                  <a:lnTo>
                    <a:pt x="1300607" y="68246"/>
                  </a:lnTo>
                  <a:lnTo>
                    <a:pt x="1252712" y="52912"/>
                  </a:lnTo>
                  <a:lnTo>
                    <a:pt x="1203305" y="39406"/>
                  </a:lnTo>
                  <a:lnTo>
                    <a:pt x="1152521" y="27788"/>
                  </a:lnTo>
                  <a:lnTo>
                    <a:pt x="1100496" y="18114"/>
                  </a:lnTo>
                  <a:lnTo>
                    <a:pt x="1047364" y="10441"/>
                  </a:lnTo>
                  <a:lnTo>
                    <a:pt x="993259" y="4826"/>
                  </a:lnTo>
                  <a:lnTo>
                    <a:pt x="938318" y="1326"/>
                  </a:lnTo>
                  <a:lnTo>
                    <a:pt x="882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5642" y="219777"/>
              <a:ext cx="1751964" cy="1670685"/>
            </a:xfrm>
            <a:custGeom>
              <a:avLst/>
              <a:gdLst/>
              <a:ahLst/>
              <a:cxnLst/>
              <a:rect l="l" t="t" r="r" b="b"/>
              <a:pathLst>
                <a:path w="1751964" h="1670685">
                  <a:moveTo>
                    <a:pt x="1598684" y="1670651"/>
                  </a:moveTo>
                  <a:lnTo>
                    <a:pt x="1039393" y="1079455"/>
                  </a:lnTo>
                  <a:lnTo>
                    <a:pt x="982453" y="1084988"/>
                  </a:lnTo>
                  <a:lnTo>
                    <a:pt x="925810" y="1088178"/>
                  </a:lnTo>
                  <a:lnTo>
                    <a:pt x="869599" y="1089081"/>
                  </a:lnTo>
                  <a:lnTo>
                    <a:pt x="813956" y="1087754"/>
                  </a:lnTo>
                  <a:lnTo>
                    <a:pt x="759015" y="1084254"/>
                  </a:lnTo>
                  <a:lnTo>
                    <a:pt x="704911" y="1078639"/>
                  </a:lnTo>
                  <a:lnTo>
                    <a:pt x="651778" y="1070966"/>
                  </a:lnTo>
                  <a:lnTo>
                    <a:pt x="599753" y="1061292"/>
                  </a:lnTo>
                  <a:lnTo>
                    <a:pt x="548969" y="1049674"/>
                  </a:lnTo>
                  <a:lnTo>
                    <a:pt x="499562" y="1036168"/>
                  </a:lnTo>
                  <a:lnTo>
                    <a:pt x="451667" y="1020833"/>
                  </a:lnTo>
                  <a:lnTo>
                    <a:pt x="405418" y="1003726"/>
                  </a:lnTo>
                  <a:lnTo>
                    <a:pt x="360951" y="984902"/>
                  </a:lnTo>
                  <a:lnTo>
                    <a:pt x="318400" y="964421"/>
                  </a:lnTo>
                  <a:lnTo>
                    <a:pt x="277901" y="942338"/>
                  </a:lnTo>
                  <a:lnTo>
                    <a:pt x="239588" y="918710"/>
                  </a:lnTo>
                  <a:lnTo>
                    <a:pt x="203596" y="893596"/>
                  </a:lnTo>
                  <a:lnTo>
                    <a:pt x="170060" y="867052"/>
                  </a:lnTo>
                  <a:lnTo>
                    <a:pt x="139115" y="839134"/>
                  </a:lnTo>
                  <a:lnTo>
                    <a:pt x="110896" y="809901"/>
                  </a:lnTo>
                  <a:lnTo>
                    <a:pt x="85538" y="779410"/>
                  </a:lnTo>
                  <a:lnTo>
                    <a:pt x="63176" y="747717"/>
                  </a:lnTo>
                  <a:lnTo>
                    <a:pt x="27979" y="680954"/>
                  </a:lnTo>
                  <a:lnTo>
                    <a:pt x="6223" y="609141"/>
                  </a:lnTo>
                  <a:lnTo>
                    <a:pt x="0" y="536134"/>
                  </a:lnTo>
                  <a:lnTo>
                    <a:pt x="2760" y="500173"/>
                  </a:lnTo>
                  <a:lnTo>
                    <a:pt x="19508" y="429813"/>
                  </a:lnTo>
                  <a:lnTo>
                    <a:pt x="50530" y="362165"/>
                  </a:lnTo>
                  <a:lnTo>
                    <a:pt x="71134" y="329595"/>
                  </a:lnTo>
                  <a:lnTo>
                    <a:pt x="94996" y="297988"/>
                  </a:lnTo>
                  <a:lnTo>
                    <a:pt x="122011" y="267438"/>
                  </a:lnTo>
                  <a:lnTo>
                    <a:pt x="152075" y="238040"/>
                  </a:lnTo>
                  <a:lnTo>
                    <a:pt x="185085" y="209889"/>
                  </a:lnTo>
                  <a:lnTo>
                    <a:pt x="220936" y="183080"/>
                  </a:lnTo>
                  <a:lnTo>
                    <a:pt x="259525" y="157706"/>
                  </a:lnTo>
                  <a:lnTo>
                    <a:pt x="300747" y="133865"/>
                  </a:lnTo>
                  <a:lnTo>
                    <a:pt x="344500" y="111649"/>
                  </a:lnTo>
                  <a:lnTo>
                    <a:pt x="390679" y="91153"/>
                  </a:lnTo>
                  <a:lnTo>
                    <a:pt x="439180" y="72474"/>
                  </a:lnTo>
                  <a:lnTo>
                    <a:pt x="489899" y="55704"/>
                  </a:lnTo>
                  <a:lnTo>
                    <a:pt x="542732" y="40940"/>
                  </a:lnTo>
                  <a:lnTo>
                    <a:pt x="597577" y="28275"/>
                  </a:lnTo>
                  <a:lnTo>
                    <a:pt x="654328" y="17805"/>
                  </a:lnTo>
                  <a:lnTo>
                    <a:pt x="712881" y="9625"/>
                  </a:lnTo>
                  <a:lnTo>
                    <a:pt x="769821" y="4091"/>
                  </a:lnTo>
                  <a:lnTo>
                    <a:pt x="826464" y="902"/>
                  </a:lnTo>
                  <a:lnTo>
                    <a:pt x="882675" y="0"/>
                  </a:lnTo>
                  <a:lnTo>
                    <a:pt x="938318" y="1327"/>
                  </a:lnTo>
                  <a:lnTo>
                    <a:pt x="993259" y="4826"/>
                  </a:lnTo>
                  <a:lnTo>
                    <a:pt x="1047364" y="10441"/>
                  </a:lnTo>
                  <a:lnTo>
                    <a:pt x="1100496" y="18114"/>
                  </a:lnTo>
                  <a:lnTo>
                    <a:pt x="1152521" y="27788"/>
                  </a:lnTo>
                  <a:lnTo>
                    <a:pt x="1203305" y="39407"/>
                  </a:lnTo>
                  <a:lnTo>
                    <a:pt x="1252712" y="52912"/>
                  </a:lnTo>
                  <a:lnTo>
                    <a:pt x="1300607" y="68247"/>
                  </a:lnTo>
                  <a:lnTo>
                    <a:pt x="1346856" y="85355"/>
                  </a:lnTo>
                  <a:lnTo>
                    <a:pt x="1391323" y="104178"/>
                  </a:lnTo>
                  <a:lnTo>
                    <a:pt x="1433874" y="124660"/>
                  </a:lnTo>
                  <a:lnTo>
                    <a:pt x="1474374" y="146743"/>
                  </a:lnTo>
                  <a:lnTo>
                    <a:pt x="1512687" y="170370"/>
                  </a:lnTo>
                  <a:lnTo>
                    <a:pt x="1548679" y="195484"/>
                  </a:lnTo>
                  <a:lnTo>
                    <a:pt x="1582215" y="222029"/>
                  </a:lnTo>
                  <a:lnTo>
                    <a:pt x="1613159" y="249946"/>
                  </a:lnTo>
                  <a:lnTo>
                    <a:pt x="1641378" y="279179"/>
                  </a:lnTo>
                  <a:lnTo>
                    <a:pt x="1666736" y="309670"/>
                  </a:lnTo>
                  <a:lnTo>
                    <a:pt x="1689098" y="341364"/>
                  </a:lnTo>
                  <a:lnTo>
                    <a:pt x="1724295" y="408126"/>
                  </a:lnTo>
                  <a:lnTo>
                    <a:pt x="1746781" y="483979"/>
                  </a:lnTo>
                  <a:lnTo>
                    <a:pt x="1751662" y="524800"/>
                  </a:lnTo>
                  <a:lnTo>
                    <a:pt x="1751606" y="565392"/>
                  </a:lnTo>
                  <a:lnTo>
                    <a:pt x="1746721" y="605602"/>
                  </a:lnTo>
                  <a:lnTo>
                    <a:pt x="1737111" y="645275"/>
                  </a:lnTo>
                  <a:lnTo>
                    <a:pt x="1722884" y="684259"/>
                  </a:lnTo>
                  <a:lnTo>
                    <a:pt x="1704145" y="722401"/>
                  </a:lnTo>
                  <a:lnTo>
                    <a:pt x="1681000" y="759547"/>
                  </a:lnTo>
                  <a:lnTo>
                    <a:pt x="1653555" y="795545"/>
                  </a:lnTo>
                  <a:lnTo>
                    <a:pt x="1621916" y="830241"/>
                  </a:lnTo>
                  <a:lnTo>
                    <a:pt x="1586188" y="863482"/>
                  </a:lnTo>
                  <a:lnTo>
                    <a:pt x="1546479" y="895114"/>
                  </a:lnTo>
                  <a:lnTo>
                    <a:pt x="1502893" y="924985"/>
                  </a:lnTo>
                  <a:lnTo>
                    <a:pt x="1455537" y="952941"/>
                  </a:lnTo>
                  <a:lnTo>
                    <a:pt x="1404517" y="978830"/>
                  </a:lnTo>
                  <a:lnTo>
                    <a:pt x="1349939" y="1002497"/>
                  </a:lnTo>
                  <a:lnTo>
                    <a:pt x="1598684" y="1670651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79493" y="579119"/>
            <a:ext cx="104838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3810">
              <a:lnSpc>
                <a:spcPts val="1300"/>
              </a:lnSpc>
              <a:spcBef>
                <a:spcPts val="160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Preparation 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&amp;</a:t>
            </a:r>
            <a:r>
              <a:rPr sz="1100" i="1" spc="-6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Modelling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29709" y="287257"/>
            <a:ext cx="2130425" cy="1657985"/>
            <a:chOff x="3129709" y="287257"/>
            <a:chExt cx="2130425" cy="1657985"/>
          </a:xfrm>
        </p:grpSpPr>
        <p:sp>
          <p:nvSpPr>
            <p:cNvPr id="21" name="object 21"/>
            <p:cNvSpPr/>
            <p:nvPr/>
          </p:nvSpPr>
          <p:spPr>
            <a:xfrm>
              <a:off x="3142410" y="299957"/>
              <a:ext cx="2105025" cy="1632585"/>
            </a:xfrm>
            <a:custGeom>
              <a:avLst/>
              <a:gdLst/>
              <a:ahLst/>
              <a:cxnLst/>
              <a:rect l="l" t="t" r="r" b="b"/>
              <a:pathLst>
                <a:path w="2105025" h="1632585">
                  <a:moveTo>
                    <a:pt x="1186685" y="0"/>
                  </a:moveTo>
                  <a:lnTo>
                    <a:pt x="1135506" y="1274"/>
                  </a:lnTo>
                  <a:lnTo>
                    <a:pt x="1084563" y="4036"/>
                  </a:lnTo>
                  <a:lnTo>
                    <a:pt x="1033989" y="8280"/>
                  </a:lnTo>
                  <a:lnTo>
                    <a:pt x="983916" y="13997"/>
                  </a:lnTo>
                  <a:lnTo>
                    <a:pt x="934478" y="21181"/>
                  </a:lnTo>
                  <a:lnTo>
                    <a:pt x="885807" y="29824"/>
                  </a:lnTo>
                  <a:lnTo>
                    <a:pt x="838034" y="39920"/>
                  </a:lnTo>
                  <a:lnTo>
                    <a:pt x="791294" y="51460"/>
                  </a:lnTo>
                  <a:lnTo>
                    <a:pt x="745717" y="64439"/>
                  </a:lnTo>
                  <a:lnTo>
                    <a:pt x="701438" y="78848"/>
                  </a:lnTo>
                  <a:lnTo>
                    <a:pt x="658588" y="94681"/>
                  </a:lnTo>
                  <a:lnTo>
                    <a:pt x="617299" y="111930"/>
                  </a:lnTo>
                  <a:lnTo>
                    <a:pt x="577705" y="130589"/>
                  </a:lnTo>
                  <a:lnTo>
                    <a:pt x="539938" y="150649"/>
                  </a:lnTo>
                  <a:lnTo>
                    <a:pt x="504130" y="172104"/>
                  </a:lnTo>
                  <a:lnTo>
                    <a:pt x="461938" y="201192"/>
                  </a:lnTo>
                  <a:lnTo>
                    <a:pt x="424787" y="231401"/>
                  </a:lnTo>
                  <a:lnTo>
                    <a:pt x="392648" y="262587"/>
                  </a:lnTo>
                  <a:lnTo>
                    <a:pt x="365491" y="294603"/>
                  </a:lnTo>
                  <a:lnTo>
                    <a:pt x="343287" y="327306"/>
                  </a:lnTo>
                  <a:lnTo>
                    <a:pt x="313617" y="394187"/>
                  </a:lnTo>
                  <a:lnTo>
                    <a:pt x="303401" y="462069"/>
                  </a:lnTo>
                  <a:lnTo>
                    <a:pt x="305514" y="496022"/>
                  </a:lnTo>
                  <a:lnTo>
                    <a:pt x="324036" y="563227"/>
                  </a:lnTo>
                  <a:lnTo>
                    <a:pt x="361419" y="628528"/>
                  </a:lnTo>
                  <a:lnTo>
                    <a:pt x="387109" y="660102"/>
                  </a:lnTo>
                  <a:lnTo>
                    <a:pt x="417427" y="690764"/>
                  </a:lnTo>
                  <a:lnTo>
                    <a:pt x="452341" y="720369"/>
                  </a:lnTo>
                  <a:lnTo>
                    <a:pt x="491823" y="748772"/>
                  </a:lnTo>
                  <a:lnTo>
                    <a:pt x="535842" y="775828"/>
                  </a:lnTo>
                  <a:lnTo>
                    <a:pt x="584370" y="801391"/>
                  </a:lnTo>
                  <a:lnTo>
                    <a:pt x="637376" y="825317"/>
                  </a:lnTo>
                  <a:lnTo>
                    <a:pt x="0" y="1632257"/>
                  </a:lnTo>
                  <a:lnTo>
                    <a:pt x="940907" y="908515"/>
                  </a:lnTo>
                  <a:lnTo>
                    <a:pt x="993784" y="915954"/>
                  </a:lnTo>
                  <a:lnTo>
                    <a:pt x="1046976" y="921682"/>
                  </a:lnTo>
                  <a:lnTo>
                    <a:pt x="1100347" y="925722"/>
                  </a:lnTo>
                  <a:lnTo>
                    <a:pt x="1153764" y="928094"/>
                  </a:lnTo>
                  <a:lnTo>
                    <a:pt x="1207090" y="928819"/>
                  </a:lnTo>
                  <a:lnTo>
                    <a:pt x="1260191" y="927919"/>
                  </a:lnTo>
                  <a:lnTo>
                    <a:pt x="1312932" y="925416"/>
                  </a:lnTo>
                  <a:lnTo>
                    <a:pt x="1365177" y="921330"/>
                  </a:lnTo>
                  <a:lnTo>
                    <a:pt x="1416791" y="915683"/>
                  </a:lnTo>
                  <a:lnTo>
                    <a:pt x="1467640" y="908496"/>
                  </a:lnTo>
                  <a:lnTo>
                    <a:pt x="1517588" y="899790"/>
                  </a:lnTo>
                  <a:lnTo>
                    <a:pt x="1566500" y="889588"/>
                  </a:lnTo>
                  <a:lnTo>
                    <a:pt x="1614242" y="877909"/>
                  </a:lnTo>
                  <a:lnTo>
                    <a:pt x="1660677" y="864775"/>
                  </a:lnTo>
                  <a:lnTo>
                    <a:pt x="1705672" y="850208"/>
                  </a:lnTo>
                  <a:lnTo>
                    <a:pt x="1749090" y="834229"/>
                  </a:lnTo>
                  <a:lnTo>
                    <a:pt x="1790797" y="816859"/>
                  </a:lnTo>
                  <a:lnTo>
                    <a:pt x="1830658" y="798119"/>
                  </a:lnTo>
                  <a:lnTo>
                    <a:pt x="1868538" y="778031"/>
                  </a:lnTo>
                  <a:lnTo>
                    <a:pt x="1904301" y="756616"/>
                  </a:lnTo>
                  <a:lnTo>
                    <a:pt x="1946493" y="727529"/>
                  </a:lnTo>
                  <a:lnTo>
                    <a:pt x="1983644" y="697319"/>
                  </a:lnTo>
                  <a:lnTo>
                    <a:pt x="2015783" y="666134"/>
                  </a:lnTo>
                  <a:lnTo>
                    <a:pt x="2042940" y="634117"/>
                  </a:lnTo>
                  <a:lnTo>
                    <a:pt x="2065144" y="601415"/>
                  </a:lnTo>
                  <a:lnTo>
                    <a:pt x="2094814" y="534533"/>
                  </a:lnTo>
                  <a:lnTo>
                    <a:pt x="2105030" y="466651"/>
                  </a:lnTo>
                  <a:lnTo>
                    <a:pt x="2102917" y="432698"/>
                  </a:lnTo>
                  <a:lnTo>
                    <a:pt x="2084395" y="365494"/>
                  </a:lnTo>
                  <a:lnTo>
                    <a:pt x="2047012" y="300193"/>
                  </a:lnTo>
                  <a:lnTo>
                    <a:pt x="2021321" y="268619"/>
                  </a:lnTo>
                  <a:lnTo>
                    <a:pt x="1991004" y="237957"/>
                  </a:lnTo>
                  <a:lnTo>
                    <a:pt x="1956090" y="208352"/>
                  </a:lnTo>
                  <a:lnTo>
                    <a:pt x="1916608" y="179949"/>
                  </a:lnTo>
                  <a:lnTo>
                    <a:pt x="1872589" y="152893"/>
                  </a:lnTo>
                  <a:lnTo>
                    <a:pt x="1824061" y="127330"/>
                  </a:lnTo>
                  <a:lnTo>
                    <a:pt x="1771055" y="103405"/>
                  </a:lnTo>
                  <a:lnTo>
                    <a:pt x="1727373" y="86260"/>
                  </a:lnTo>
                  <a:lnTo>
                    <a:pt x="1682338" y="70690"/>
                  </a:lnTo>
                  <a:lnTo>
                    <a:pt x="1636081" y="56686"/>
                  </a:lnTo>
                  <a:lnTo>
                    <a:pt x="1588736" y="44243"/>
                  </a:lnTo>
                  <a:lnTo>
                    <a:pt x="1540435" y="33353"/>
                  </a:lnTo>
                  <a:lnTo>
                    <a:pt x="1491310" y="24009"/>
                  </a:lnTo>
                  <a:lnTo>
                    <a:pt x="1441494" y="16203"/>
                  </a:lnTo>
                  <a:lnTo>
                    <a:pt x="1391119" y="9928"/>
                  </a:lnTo>
                  <a:lnTo>
                    <a:pt x="1340318" y="5178"/>
                  </a:lnTo>
                  <a:lnTo>
                    <a:pt x="1289224" y="1944"/>
                  </a:lnTo>
                  <a:lnTo>
                    <a:pt x="1237969" y="221"/>
                  </a:lnTo>
                  <a:lnTo>
                    <a:pt x="1186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42409" y="299957"/>
              <a:ext cx="2105025" cy="1632585"/>
            </a:xfrm>
            <a:custGeom>
              <a:avLst/>
              <a:gdLst/>
              <a:ahLst/>
              <a:cxnLst/>
              <a:rect l="l" t="t" r="r" b="b"/>
              <a:pathLst>
                <a:path w="2105025" h="1632585">
                  <a:moveTo>
                    <a:pt x="0" y="1632257"/>
                  </a:moveTo>
                  <a:lnTo>
                    <a:pt x="637376" y="825317"/>
                  </a:lnTo>
                  <a:lnTo>
                    <a:pt x="584370" y="801391"/>
                  </a:lnTo>
                  <a:lnTo>
                    <a:pt x="535842" y="775828"/>
                  </a:lnTo>
                  <a:lnTo>
                    <a:pt x="491823" y="748772"/>
                  </a:lnTo>
                  <a:lnTo>
                    <a:pt x="452341" y="720369"/>
                  </a:lnTo>
                  <a:lnTo>
                    <a:pt x="417427" y="690764"/>
                  </a:lnTo>
                  <a:lnTo>
                    <a:pt x="387110" y="660102"/>
                  </a:lnTo>
                  <a:lnTo>
                    <a:pt x="361419" y="628528"/>
                  </a:lnTo>
                  <a:lnTo>
                    <a:pt x="340385" y="596188"/>
                  </a:lnTo>
                  <a:lnTo>
                    <a:pt x="312403" y="529790"/>
                  </a:lnTo>
                  <a:lnTo>
                    <a:pt x="303401" y="462069"/>
                  </a:lnTo>
                  <a:lnTo>
                    <a:pt x="306092" y="428076"/>
                  </a:lnTo>
                  <a:lnTo>
                    <a:pt x="326005" y="360549"/>
                  </a:lnTo>
                  <a:lnTo>
                    <a:pt x="365491" y="294603"/>
                  </a:lnTo>
                  <a:lnTo>
                    <a:pt x="392648" y="262587"/>
                  </a:lnTo>
                  <a:lnTo>
                    <a:pt x="424787" y="231401"/>
                  </a:lnTo>
                  <a:lnTo>
                    <a:pt x="461938" y="201192"/>
                  </a:lnTo>
                  <a:lnTo>
                    <a:pt x="504130" y="172104"/>
                  </a:lnTo>
                  <a:lnTo>
                    <a:pt x="539938" y="150649"/>
                  </a:lnTo>
                  <a:lnTo>
                    <a:pt x="577705" y="130589"/>
                  </a:lnTo>
                  <a:lnTo>
                    <a:pt x="617299" y="111930"/>
                  </a:lnTo>
                  <a:lnTo>
                    <a:pt x="658588" y="94681"/>
                  </a:lnTo>
                  <a:lnTo>
                    <a:pt x="701438" y="78848"/>
                  </a:lnTo>
                  <a:lnTo>
                    <a:pt x="745718" y="64439"/>
                  </a:lnTo>
                  <a:lnTo>
                    <a:pt x="791294" y="51460"/>
                  </a:lnTo>
                  <a:lnTo>
                    <a:pt x="838035" y="39920"/>
                  </a:lnTo>
                  <a:lnTo>
                    <a:pt x="885807" y="29824"/>
                  </a:lnTo>
                  <a:lnTo>
                    <a:pt x="934479" y="21181"/>
                  </a:lnTo>
                  <a:lnTo>
                    <a:pt x="983917" y="13997"/>
                  </a:lnTo>
                  <a:lnTo>
                    <a:pt x="1033989" y="8280"/>
                  </a:lnTo>
                  <a:lnTo>
                    <a:pt x="1084563" y="4036"/>
                  </a:lnTo>
                  <a:lnTo>
                    <a:pt x="1135506" y="1274"/>
                  </a:lnTo>
                  <a:lnTo>
                    <a:pt x="1186686" y="0"/>
                  </a:lnTo>
                  <a:lnTo>
                    <a:pt x="1237969" y="221"/>
                  </a:lnTo>
                  <a:lnTo>
                    <a:pt x="1289225" y="1944"/>
                  </a:lnTo>
                  <a:lnTo>
                    <a:pt x="1340319" y="5178"/>
                  </a:lnTo>
                  <a:lnTo>
                    <a:pt x="1391120" y="9928"/>
                  </a:lnTo>
                  <a:lnTo>
                    <a:pt x="1441494" y="16203"/>
                  </a:lnTo>
                  <a:lnTo>
                    <a:pt x="1491310" y="24009"/>
                  </a:lnTo>
                  <a:lnTo>
                    <a:pt x="1540435" y="33353"/>
                  </a:lnTo>
                  <a:lnTo>
                    <a:pt x="1588737" y="44243"/>
                  </a:lnTo>
                  <a:lnTo>
                    <a:pt x="1636082" y="56686"/>
                  </a:lnTo>
                  <a:lnTo>
                    <a:pt x="1682339" y="70689"/>
                  </a:lnTo>
                  <a:lnTo>
                    <a:pt x="1727374" y="86259"/>
                  </a:lnTo>
                  <a:lnTo>
                    <a:pt x="1771056" y="103404"/>
                  </a:lnTo>
                  <a:lnTo>
                    <a:pt x="1824062" y="127330"/>
                  </a:lnTo>
                  <a:lnTo>
                    <a:pt x="1872589" y="152893"/>
                  </a:lnTo>
                  <a:lnTo>
                    <a:pt x="1916609" y="179949"/>
                  </a:lnTo>
                  <a:lnTo>
                    <a:pt x="1956090" y="208352"/>
                  </a:lnTo>
                  <a:lnTo>
                    <a:pt x="1991005" y="237957"/>
                  </a:lnTo>
                  <a:lnTo>
                    <a:pt x="2021322" y="268619"/>
                  </a:lnTo>
                  <a:lnTo>
                    <a:pt x="2047013" y="300193"/>
                  </a:lnTo>
                  <a:lnTo>
                    <a:pt x="2068047" y="332532"/>
                  </a:lnTo>
                  <a:lnTo>
                    <a:pt x="2096029" y="398930"/>
                  </a:lnTo>
                  <a:lnTo>
                    <a:pt x="2105031" y="466651"/>
                  </a:lnTo>
                  <a:lnTo>
                    <a:pt x="2102340" y="500645"/>
                  </a:lnTo>
                  <a:lnTo>
                    <a:pt x="2082426" y="568172"/>
                  </a:lnTo>
                  <a:lnTo>
                    <a:pt x="2042940" y="634117"/>
                  </a:lnTo>
                  <a:lnTo>
                    <a:pt x="2015784" y="666134"/>
                  </a:lnTo>
                  <a:lnTo>
                    <a:pt x="1983645" y="697319"/>
                  </a:lnTo>
                  <a:lnTo>
                    <a:pt x="1946494" y="727529"/>
                  </a:lnTo>
                  <a:lnTo>
                    <a:pt x="1904302" y="756617"/>
                  </a:lnTo>
                  <a:lnTo>
                    <a:pt x="1868539" y="778031"/>
                  </a:lnTo>
                  <a:lnTo>
                    <a:pt x="1830659" y="798119"/>
                  </a:lnTo>
                  <a:lnTo>
                    <a:pt x="1790798" y="816859"/>
                  </a:lnTo>
                  <a:lnTo>
                    <a:pt x="1749091" y="834229"/>
                  </a:lnTo>
                  <a:lnTo>
                    <a:pt x="1705672" y="850208"/>
                  </a:lnTo>
                  <a:lnTo>
                    <a:pt x="1660678" y="864775"/>
                  </a:lnTo>
                  <a:lnTo>
                    <a:pt x="1614242" y="877908"/>
                  </a:lnTo>
                  <a:lnTo>
                    <a:pt x="1566501" y="889587"/>
                  </a:lnTo>
                  <a:lnTo>
                    <a:pt x="1517588" y="899790"/>
                  </a:lnTo>
                  <a:lnTo>
                    <a:pt x="1467640" y="908496"/>
                  </a:lnTo>
                  <a:lnTo>
                    <a:pt x="1416791" y="915683"/>
                  </a:lnTo>
                  <a:lnTo>
                    <a:pt x="1365177" y="921330"/>
                  </a:lnTo>
                  <a:lnTo>
                    <a:pt x="1312932" y="925416"/>
                  </a:lnTo>
                  <a:lnTo>
                    <a:pt x="1260192" y="927919"/>
                  </a:lnTo>
                  <a:lnTo>
                    <a:pt x="1207091" y="928819"/>
                  </a:lnTo>
                  <a:lnTo>
                    <a:pt x="1153764" y="928093"/>
                  </a:lnTo>
                  <a:lnTo>
                    <a:pt x="1100348" y="925721"/>
                  </a:lnTo>
                  <a:lnTo>
                    <a:pt x="1046976" y="921682"/>
                  </a:lnTo>
                  <a:lnTo>
                    <a:pt x="993784" y="915953"/>
                  </a:lnTo>
                  <a:lnTo>
                    <a:pt x="940908" y="908514"/>
                  </a:lnTo>
                  <a:lnTo>
                    <a:pt x="0" y="1632257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62438" y="499871"/>
            <a:ext cx="97218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-635" algn="ctr">
              <a:lnSpc>
                <a:spcPct val="94500"/>
              </a:lnSpc>
              <a:spcBef>
                <a:spcPts val="170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Fast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Analysis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&amp;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Exploration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98008" y="1515980"/>
            <a:ext cx="2939415" cy="1087120"/>
            <a:chOff x="3398008" y="1515980"/>
            <a:chExt cx="2939415" cy="1087120"/>
          </a:xfrm>
        </p:grpSpPr>
        <p:sp>
          <p:nvSpPr>
            <p:cNvPr id="25" name="object 25"/>
            <p:cNvSpPr/>
            <p:nvPr/>
          </p:nvSpPr>
          <p:spPr>
            <a:xfrm>
              <a:off x="3410709" y="1528680"/>
              <a:ext cx="2914015" cy="1061720"/>
            </a:xfrm>
            <a:custGeom>
              <a:avLst/>
              <a:gdLst/>
              <a:ahLst/>
              <a:cxnLst/>
              <a:rect l="l" t="t" r="r" b="b"/>
              <a:pathLst>
                <a:path w="2914015" h="1061720">
                  <a:moveTo>
                    <a:pt x="2167770" y="0"/>
                  </a:moveTo>
                  <a:lnTo>
                    <a:pt x="2112172" y="457"/>
                  </a:lnTo>
                  <a:lnTo>
                    <a:pt x="2056083" y="3579"/>
                  </a:lnTo>
                  <a:lnTo>
                    <a:pt x="1999674" y="9440"/>
                  </a:lnTo>
                  <a:lnTo>
                    <a:pt x="1941484" y="18428"/>
                  </a:lnTo>
                  <a:lnTo>
                    <a:pt x="1885403" y="30101"/>
                  </a:lnTo>
                  <a:lnTo>
                    <a:pt x="1831567" y="44331"/>
                  </a:lnTo>
                  <a:lnTo>
                    <a:pt x="1780107" y="60988"/>
                  </a:lnTo>
                  <a:lnTo>
                    <a:pt x="1731158" y="79943"/>
                  </a:lnTo>
                  <a:lnTo>
                    <a:pt x="1684854" y="101068"/>
                  </a:lnTo>
                  <a:lnTo>
                    <a:pt x="1641328" y="124232"/>
                  </a:lnTo>
                  <a:lnTo>
                    <a:pt x="1600713" y="149307"/>
                  </a:lnTo>
                  <a:lnTo>
                    <a:pt x="1563144" y="176164"/>
                  </a:lnTo>
                  <a:lnTo>
                    <a:pt x="1528754" y="204673"/>
                  </a:lnTo>
                  <a:lnTo>
                    <a:pt x="1497677" y="234705"/>
                  </a:lnTo>
                  <a:lnTo>
                    <a:pt x="1470046" y="266132"/>
                  </a:lnTo>
                  <a:lnTo>
                    <a:pt x="1445995" y="298824"/>
                  </a:lnTo>
                  <a:lnTo>
                    <a:pt x="1425658" y="332651"/>
                  </a:lnTo>
                  <a:lnTo>
                    <a:pt x="1409169" y="367485"/>
                  </a:lnTo>
                  <a:lnTo>
                    <a:pt x="1388266" y="439656"/>
                  </a:lnTo>
                  <a:lnTo>
                    <a:pt x="1384120" y="476736"/>
                  </a:lnTo>
                  <a:lnTo>
                    <a:pt x="1384356" y="514305"/>
                  </a:lnTo>
                  <a:lnTo>
                    <a:pt x="1389107" y="552235"/>
                  </a:lnTo>
                  <a:lnTo>
                    <a:pt x="1398508" y="590397"/>
                  </a:lnTo>
                  <a:lnTo>
                    <a:pt x="0" y="1061676"/>
                  </a:lnTo>
                  <a:lnTo>
                    <a:pt x="1509029" y="764919"/>
                  </a:lnTo>
                  <a:lnTo>
                    <a:pt x="1540635" y="793766"/>
                  </a:lnTo>
                  <a:lnTo>
                    <a:pt x="1574992" y="820823"/>
                  </a:lnTo>
                  <a:lnTo>
                    <a:pt x="1611921" y="846041"/>
                  </a:lnTo>
                  <a:lnTo>
                    <a:pt x="1651241" y="869371"/>
                  </a:lnTo>
                  <a:lnTo>
                    <a:pt x="1692772" y="890764"/>
                  </a:lnTo>
                  <a:lnTo>
                    <a:pt x="1736334" y="910172"/>
                  </a:lnTo>
                  <a:lnTo>
                    <a:pt x="1781746" y="927546"/>
                  </a:lnTo>
                  <a:lnTo>
                    <a:pt x="1828829" y="942836"/>
                  </a:lnTo>
                  <a:lnTo>
                    <a:pt x="1877403" y="955995"/>
                  </a:lnTo>
                  <a:lnTo>
                    <a:pt x="1927287" y="966972"/>
                  </a:lnTo>
                  <a:lnTo>
                    <a:pt x="1978301" y="975721"/>
                  </a:lnTo>
                  <a:lnTo>
                    <a:pt x="2030266" y="982191"/>
                  </a:lnTo>
                  <a:lnTo>
                    <a:pt x="2083000" y="986334"/>
                  </a:lnTo>
                  <a:lnTo>
                    <a:pt x="2136324" y="988101"/>
                  </a:lnTo>
                  <a:lnTo>
                    <a:pt x="2190058" y="987443"/>
                  </a:lnTo>
                  <a:lnTo>
                    <a:pt x="2244021" y="984312"/>
                  </a:lnTo>
                  <a:lnTo>
                    <a:pt x="2298034" y="978658"/>
                  </a:lnTo>
                  <a:lnTo>
                    <a:pt x="2356224" y="969671"/>
                  </a:lnTo>
                  <a:lnTo>
                    <a:pt x="2412305" y="957998"/>
                  </a:lnTo>
                  <a:lnTo>
                    <a:pt x="2466142" y="943768"/>
                  </a:lnTo>
                  <a:lnTo>
                    <a:pt x="2517601" y="927111"/>
                  </a:lnTo>
                  <a:lnTo>
                    <a:pt x="2566550" y="908155"/>
                  </a:lnTo>
                  <a:lnTo>
                    <a:pt x="2612855" y="887031"/>
                  </a:lnTo>
                  <a:lnTo>
                    <a:pt x="2656381" y="863867"/>
                  </a:lnTo>
                  <a:lnTo>
                    <a:pt x="2696995" y="838791"/>
                  </a:lnTo>
                  <a:lnTo>
                    <a:pt x="2734565" y="811935"/>
                  </a:lnTo>
                  <a:lnTo>
                    <a:pt x="2768955" y="783426"/>
                  </a:lnTo>
                  <a:lnTo>
                    <a:pt x="2800032" y="753393"/>
                  </a:lnTo>
                  <a:lnTo>
                    <a:pt x="2827663" y="721967"/>
                  </a:lnTo>
                  <a:lnTo>
                    <a:pt x="2851714" y="689275"/>
                  </a:lnTo>
                  <a:lnTo>
                    <a:pt x="2872051" y="655448"/>
                  </a:lnTo>
                  <a:lnTo>
                    <a:pt x="2888541" y="620614"/>
                  </a:lnTo>
                  <a:lnTo>
                    <a:pt x="2909444" y="548442"/>
                  </a:lnTo>
                  <a:lnTo>
                    <a:pt x="2913590" y="511363"/>
                  </a:lnTo>
                  <a:lnTo>
                    <a:pt x="2913354" y="473794"/>
                  </a:lnTo>
                  <a:lnTo>
                    <a:pt x="2908602" y="435864"/>
                  </a:lnTo>
                  <a:lnTo>
                    <a:pt x="2899201" y="397702"/>
                  </a:lnTo>
                  <a:lnTo>
                    <a:pt x="2886010" y="361799"/>
                  </a:lnTo>
                  <a:lnTo>
                    <a:pt x="2869021" y="327135"/>
                  </a:lnTo>
                  <a:lnTo>
                    <a:pt x="2848409" y="293783"/>
                  </a:lnTo>
                  <a:lnTo>
                    <a:pt x="2824347" y="261820"/>
                  </a:lnTo>
                  <a:lnTo>
                    <a:pt x="2797010" y="231319"/>
                  </a:lnTo>
                  <a:lnTo>
                    <a:pt x="2766571" y="202358"/>
                  </a:lnTo>
                  <a:lnTo>
                    <a:pt x="2733205" y="175009"/>
                  </a:lnTo>
                  <a:lnTo>
                    <a:pt x="2697085" y="149349"/>
                  </a:lnTo>
                  <a:lnTo>
                    <a:pt x="2658386" y="125453"/>
                  </a:lnTo>
                  <a:lnTo>
                    <a:pt x="2617281" y="103395"/>
                  </a:lnTo>
                  <a:lnTo>
                    <a:pt x="2573943" y="83251"/>
                  </a:lnTo>
                  <a:lnTo>
                    <a:pt x="2528548" y="65095"/>
                  </a:lnTo>
                  <a:lnTo>
                    <a:pt x="2481269" y="49004"/>
                  </a:lnTo>
                  <a:lnTo>
                    <a:pt x="2432280" y="35051"/>
                  </a:lnTo>
                  <a:lnTo>
                    <a:pt x="2381754" y="23313"/>
                  </a:lnTo>
                  <a:lnTo>
                    <a:pt x="2329867" y="13863"/>
                  </a:lnTo>
                  <a:lnTo>
                    <a:pt x="2276791" y="6778"/>
                  </a:lnTo>
                  <a:lnTo>
                    <a:pt x="2222700" y="2131"/>
                  </a:lnTo>
                  <a:lnTo>
                    <a:pt x="2167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10708" y="1528680"/>
              <a:ext cx="2914015" cy="1061720"/>
            </a:xfrm>
            <a:custGeom>
              <a:avLst/>
              <a:gdLst/>
              <a:ahLst/>
              <a:cxnLst/>
              <a:rect l="l" t="t" r="r" b="b"/>
              <a:pathLst>
                <a:path w="2914015" h="1061720">
                  <a:moveTo>
                    <a:pt x="0" y="1061676"/>
                  </a:moveTo>
                  <a:lnTo>
                    <a:pt x="1398508" y="590397"/>
                  </a:lnTo>
                  <a:lnTo>
                    <a:pt x="1389107" y="552235"/>
                  </a:lnTo>
                  <a:lnTo>
                    <a:pt x="1384356" y="514305"/>
                  </a:lnTo>
                  <a:lnTo>
                    <a:pt x="1388266" y="439657"/>
                  </a:lnTo>
                  <a:lnTo>
                    <a:pt x="1409169" y="367485"/>
                  </a:lnTo>
                  <a:lnTo>
                    <a:pt x="1425658" y="332651"/>
                  </a:lnTo>
                  <a:lnTo>
                    <a:pt x="1445995" y="298824"/>
                  </a:lnTo>
                  <a:lnTo>
                    <a:pt x="1470046" y="266132"/>
                  </a:lnTo>
                  <a:lnTo>
                    <a:pt x="1497677" y="234705"/>
                  </a:lnTo>
                  <a:lnTo>
                    <a:pt x="1528754" y="204673"/>
                  </a:lnTo>
                  <a:lnTo>
                    <a:pt x="1563144" y="176164"/>
                  </a:lnTo>
                  <a:lnTo>
                    <a:pt x="1600713" y="149307"/>
                  </a:lnTo>
                  <a:lnTo>
                    <a:pt x="1641328" y="124232"/>
                  </a:lnTo>
                  <a:lnTo>
                    <a:pt x="1684854" y="101067"/>
                  </a:lnTo>
                  <a:lnTo>
                    <a:pt x="1731158" y="79943"/>
                  </a:lnTo>
                  <a:lnTo>
                    <a:pt x="1780107" y="60988"/>
                  </a:lnTo>
                  <a:lnTo>
                    <a:pt x="1831567" y="44331"/>
                  </a:lnTo>
                  <a:lnTo>
                    <a:pt x="1885404" y="30101"/>
                  </a:lnTo>
                  <a:lnTo>
                    <a:pt x="1941484" y="18428"/>
                  </a:lnTo>
                  <a:lnTo>
                    <a:pt x="1999675" y="9440"/>
                  </a:lnTo>
                  <a:lnTo>
                    <a:pt x="2056083" y="3579"/>
                  </a:lnTo>
                  <a:lnTo>
                    <a:pt x="2112173" y="457"/>
                  </a:lnTo>
                  <a:lnTo>
                    <a:pt x="2167770" y="0"/>
                  </a:lnTo>
                  <a:lnTo>
                    <a:pt x="2222701" y="2131"/>
                  </a:lnTo>
                  <a:lnTo>
                    <a:pt x="2276791" y="6778"/>
                  </a:lnTo>
                  <a:lnTo>
                    <a:pt x="2329867" y="13863"/>
                  </a:lnTo>
                  <a:lnTo>
                    <a:pt x="2381755" y="23313"/>
                  </a:lnTo>
                  <a:lnTo>
                    <a:pt x="2432280" y="35051"/>
                  </a:lnTo>
                  <a:lnTo>
                    <a:pt x="2481269" y="49004"/>
                  </a:lnTo>
                  <a:lnTo>
                    <a:pt x="2528548" y="65095"/>
                  </a:lnTo>
                  <a:lnTo>
                    <a:pt x="2573944" y="83251"/>
                  </a:lnTo>
                  <a:lnTo>
                    <a:pt x="2617281" y="103395"/>
                  </a:lnTo>
                  <a:lnTo>
                    <a:pt x="2658386" y="125453"/>
                  </a:lnTo>
                  <a:lnTo>
                    <a:pt x="2697086" y="149349"/>
                  </a:lnTo>
                  <a:lnTo>
                    <a:pt x="2733206" y="175009"/>
                  </a:lnTo>
                  <a:lnTo>
                    <a:pt x="2766572" y="202357"/>
                  </a:lnTo>
                  <a:lnTo>
                    <a:pt x="2797010" y="231319"/>
                  </a:lnTo>
                  <a:lnTo>
                    <a:pt x="2824347" y="261819"/>
                  </a:lnTo>
                  <a:lnTo>
                    <a:pt x="2848409" y="293783"/>
                  </a:lnTo>
                  <a:lnTo>
                    <a:pt x="2869021" y="327134"/>
                  </a:lnTo>
                  <a:lnTo>
                    <a:pt x="2886010" y="361799"/>
                  </a:lnTo>
                  <a:lnTo>
                    <a:pt x="2899202" y="397702"/>
                  </a:lnTo>
                  <a:lnTo>
                    <a:pt x="2908602" y="435863"/>
                  </a:lnTo>
                  <a:lnTo>
                    <a:pt x="2913354" y="473793"/>
                  </a:lnTo>
                  <a:lnTo>
                    <a:pt x="2913590" y="511363"/>
                  </a:lnTo>
                  <a:lnTo>
                    <a:pt x="2909444" y="548442"/>
                  </a:lnTo>
                  <a:lnTo>
                    <a:pt x="2888541" y="620613"/>
                  </a:lnTo>
                  <a:lnTo>
                    <a:pt x="2872051" y="655447"/>
                  </a:lnTo>
                  <a:lnTo>
                    <a:pt x="2851714" y="689275"/>
                  </a:lnTo>
                  <a:lnTo>
                    <a:pt x="2827663" y="721966"/>
                  </a:lnTo>
                  <a:lnTo>
                    <a:pt x="2800032" y="753393"/>
                  </a:lnTo>
                  <a:lnTo>
                    <a:pt x="2768955" y="783425"/>
                  </a:lnTo>
                  <a:lnTo>
                    <a:pt x="2734565" y="811935"/>
                  </a:lnTo>
                  <a:lnTo>
                    <a:pt x="2696996" y="838791"/>
                  </a:lnTo>
                  <a:lnTo>
                    <a:pt x="2656382" y="863867"/>
                  </a:lnTo>
                  <a:lnTo>
                    <a:pt x="2612855" y="887031"/>
                  </a:lnTo>
                  <a:lnTo>
                    <a:pt x="2566551" y="908155"/>
                  </a:lnTo>
                  <a:lnTo>
                    <a:pt x="2517602" y="927111"/>
                  </a:lnTo>
                  <a:lnTo>
                    <a:pt x="2466142" y="943768"/>
                  </a:lnTo>
                  <a:lnTo>
                    <a:pt x="2412305" y="957998"/>
                  </a:lnTo>
                  <a:lnTo>
                    <a:pt x="2356225" y="969671"/>
                  </a:lnTo>
                  <a:lnTo>
                    <a:pt x="2298035" y="978658"/>
                  </a:lnTo>
                  <a:lnTo>
                    <a:pt x="2244022" y="984312"/>
                  </a:lnTo>
                  <a:lnTo>
                    <a:pt x="2190059" y="987443"/>
                  </a:lnTo>
                  <a:lnTo>
                    <a:pt x="2136325" y="988101"/>
                  </a:lnTo>
                  <a:lnTo>
                    <a:pt x="2083001" y="986334"/>
                  </a:lnTo>
                  <a:lnTo>
                    <a:pt x="2030267" y="982191"/>
                  </a:lnTo>
                  <a:lnTo>
                    <a:pt x="1978302" y="975721"/>
                  </a:lnTo>
                  <a:lnTo>
                    <a:pt x="1927288" y="966973"/>
                  </a:lnTo>
                  <a:lnTo>
                    <a:pt x="1877404" y="955995"/>
                  </a:lnTo>
                  <a:lnTo>
                    <a:pt x="1828830" y="942837"/>
                  </a:lnTo>
                  <a:lnTo>
                    <a:pt x="1781747" y="927546"/>
                  </a:lnTo>
                  <a:lnTo>
                    <a:pt x="1736334" y="910173"/>
                  </a:lnTo>
                  <a:lnTo>
                    <a:pt x="1692773" y="890765"/>
                  </a:lnTo>
                  <a:lnTo>
                    <a:pt x="1651242" y="869371"/>
                  </a:lnTo>
                  <a:lnTo>
                    <a:pt x="1611922" y="846041"/>
                  </a:lnTo>
                  <a:lnTo>
                    <a:pt x="1574993" y="820823"/>
                  </a:lnTo>
                  <a:lnTo>
                    <a:pt x="1540635" y="793766"/>
                  </a:lnTo>
                  <a:lnTo>
                    <a:pt x="1509029" y="764919"/>
                  </a:lnTo>
                  <a:lnTo>
                    <a:pt x="0" y="1061676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15857" y="1837944"/>
            <a:ext cx="89217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13360" marR="5080" indent="-201295">
              <a:lnSpc>
                <a:spcPts val="1300"/>
              </a:lnSpc>
              <a:spcBef>
                <a:spcPts val="160"/>
              </a:spcBef>
            </a:pP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Publish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&amp;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Insights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76085" y="2839232"/>
            <a:ext cx="2355215" cy="1512570"/>
            <a:chOff x="3176085" y="2839232"/>
            <a:chExt cx="2355215" cy="1512570"/>
          </a:xfrm>
        </p:grpSpPr>
        <p:sp>
          <p:nvSpPr>
            <p:cNvPr id="29" name="object 29"/>
            <p:cNvSpPr/>
            <p:nvPr/>
          </p:nvSpPr>
          <p:spPr>
            <a:xfrm>
              <a:off x="3188785" y="2851933"/>
              <a:ext cx="2329815" cy="1487170"/>
            </a:xfrm>
            <a:custGeom>
              <a:avLst/>
              <a:gdLst/>
              <a:ahLst/>
              <a:cxnLst/>
              <a:rect l="l" t="t" r="r" b="b"/>
              <a:pathLst>
                <a:path w="2329815" h="1487170">
                  <a:moveTo>
                    <a:pt x="0" y="0"/>
                  </a:moveTo>
                  <a:lnTo>
                    <a:pt x="858579" y="725638"/>
                  </a:lnTo>
                  <a:lnTo>
                    <a:pt x="814949" y="757720"/>
                  </a:lnTo>
                  <a:lnTo>
                    <a:pt x="776866" y="791392"/>
                  </a:lnTo>
                  <a:lnTo>
                    <a:pt x="744368" y="826441"/>
                  </a:lnTo>
                  <a:lnTo>
                    <a:pt x="717493" y="862657"/>
                  </a:lnTo>
                  <a:lnTo>
                    <a:pt x="696280" y="899828"/>
                  </a:lnTo>
                  <a:lnTo>
                    <a:pt x="680765" y="937743"/>
                  </a:lnTo>
                  <a:lnTo>
                    <a:pt x="670986" y="976191"/>
                  </a:lnTo>
                  <a:lnTo>
                    <a:pt x="666981" y="1014960"/>
                  </a:lnTo>
                  <a:lnTo>
                    <a:pt x="668788" y="1053840"/>
                  </a:lnTo>
                  <a:lnTo>
                    <a:pt x="676444" y="1092619"/>
                  </a:lnTo>
                  <a:lnTo>
                    <a:pt x="689987" y="1131085"/>
                  </a:lnTo>
                  <a:lnTo>
                    <a:pt x="709456" y="1169028"/>
                  </a:lnTo>
                  <a:lnTo>
                    <a:pt x="734886" y="1206235"/>
                  </a:lnTo>
                  <a:lnTo>
                    <a:pt x="766318" y="1242497"/>
                  </a:lnTo>
                  <a:lnTo>
                    <a:pt x="793801" y="1268914"/>
                  </a:lnTo>
                  <a:lnTo>
                    <a:pt x="823887" y="1293949"/>
                  </a:lnTo>
                  <a:lnTo>
                    <a:pt x="856426" y="1317578"/>
                  </a:lnTo>
                  <a:lnTo>
                    <a:pt x="891271" y="1339774"/>
                  </a:lnTo>
                  <a:lnTo>
                    <a:pt x="928274" y="1360515"/>
                  </a:lnTo>
                  <a:lnTo>
                    <a:pt x="967285" y="1379773"/>
                  </a:lnTo>
                  <a:lnTo>
                    <a:pt x="1008156" y="1397526"/>
                  </a:lnTo>
                  <a:lnTo>
                    <a:pt x="1050740" y="1413748"/>
                  </a:lnTo>
                  <a:lnTo>
                    <a:pt x="1094886" y="1428413"/>
                  </a:lnTo>
                  <a:lnTo>
                    <a:pt x="1140448" y="1441498"/>
                  </a:lnTo>
                  <a:lnTo>
                    <a:pt x="1187276" y="1452977"/>
                  </a:lnTo>
                  <a:lnTo>
                    <a:pt x="1235222" y="1462826"/>
                  </a:lnTo>
                  <a:lnTo>
                    <a:pt x="1284138" y="1471019"/>
                  </a:lnTo>
                  <a:lnTo>
                    <a:pt x="1333876" y="1477532"/>
                  </a:lnTo>
                  <a:lnTo>
                    <a:pt x="1384286" y="1482340"/>
                  </a:lnTo>
                  <a:lnTo>
                    <a:pt x="1435221" y="1485418"/>
                  </a:lnTo>
                  <a:lnTo>
                    <a:pt x="1486532" y="1486741"/>
                  </a:lnTo>
                  <a:lnTo>
                    <a:pt x="1538070" y="1486284"/>
                  </a:lnTo>
                  <a:lnTo>
                    <a:pt x="1589687" y="1484023"/>
                  </a:lnTo>
                  <a:lnTo>
                    <a:pt x="1641235" y="1479933"/>
                  </a:lnTo>
                  <a:lnTo>
                    <a:pt x="1692566" y="1473988"/>
                  </a:lnTo>
                  <a:lnTo>
                    <a:pt x="1743530" y="1466164"/>
                  </a:lnTo>
                  <a:lnTo>
                    <a:pt x="1793980" y="1456436"/>
                  </a:lnTo>
                  <a:lnTo>
                    <a:pt x="1843767" y="1444779"/>
                  </a:lnTo>
                  <a:lnTo>
                    <a:pt x="1892743" y="1431169"/>
                  </a:lnTo>
                  <a:lnTo>
                    <a:pt x="1948771" y="1412728"/>
                  </a:lnTo>
                  <a:lnTo>
                    <a:pt x="2001280" y="1392249"/>
                  </a:lnTo>
                  <a:lnTo>
                    <a:pt x="2050196" y="1369872"/>
                  </a:lnTo>
                  <a:lnTo>
                    <a:pt x="2095443" y="1345738"/>
                  </a:lnTo>
                  <a:lnTo>
                    <a:pt x="2136946" y="1319986"/>
                  </a:lnTo>
                  <a:lnTo>
                    <a:pt x="2174630" y="1292755"/>
                  </a:lnTo>
                  <a:lnTo>
                    <a:pt x="2208421" y="1264187"/>
                  </a:lnTo>
                  <a:lnTo>
                    <a:pt x="2238241" y="1234420"/>
                  </a:lnTo>
                  <a:lnTo>
                    <a:pt x="2264018" y="1203594"/>
                  </a:lnTo>
                  <a:lnTo>
                    <a:pt x="2285675" y="1171850"/>
                  </a:lnTo>
                  <a:lnTo>
                    <a:pt x="2316331" y="1106165"/>
                  </a:lnTo>
                  <a:lnTo>
                    <a:pt x="2329609" y="1038484"/>
                  </a:lnTo>
                  <a:lnTo>
                    <a:pt x="2329542" y="1004245"/>
                  </a:lnTo>
                  <a:lnTo>
                    <a:pt x="2315625" y="935667"/>
                  </a:lnTo>
                  <a:lnTo>
                    <a:pt x="2282827" y="867891"/>
                  </a:lnTo>
                  <a:lnTo>
                    <a:pt x="2259160" y="834653"/>
                  </a:lnTo>
                  <a:lnTo>
                    <a:pt x="2230547" y="802035"/>
                  </a:lnTo>
                  <a:lnTo>
                    <a:pt x="2203064" y="775618"/>
                  </a:lnTo>
                  <a:lnTo>
                    <a:pt x="2172978" y="750583"/>
                  </a:lnTo>
                  <a:lnTo>
                    <a:pt x="2140439" y="726955"/>
                  </a:lnTo>
                  <a:lnTo>
                    <a:pt x="2105593" y="704758"/>
                  </a:lnTo>
                  <a:lnTo>
                    <a:pt x="2068591" y="684018"/>
                  </a:lnTo>
                  <a:lnTo>
                    <a:pt x="2029580" y="664759"/>
                  </a:lnTo>
                  <a:lnTo>
                    <a:pt x="1988709" y="647006"/>
                  </a:lnTo>
                  <a:lnTo>
                    <a:pt x="1946125" y="630785"/>
                  </a:lnTo>
                  <a:lnTo>
                    <a:pt x="1901979" y="616119"/>
                  </a:lnTo>
                  <a:lnTo>
                    <a:pt x="1856417" y="603035"/>
                  </a:lnTo>
                  <a:lnTo>
                    <a:pt x="1809589" y="591555"/>
                  </a:lnTo>
                  <a:lnTo>
                    <a:pt x="1761643" y="581707"/>
                  </a:lnTo>
                  <a:lnTo>
                    <a:pt x="1712726" y="573514"/>
                  </a:lnTo>
                  <a:lnTo>
                    <a:pt x="1662989" y="567001"/>
                  </a:lnTo>
                  <a:lnTo>
                    <a:pt x="1612579" y="562193"/>
                  </a:lnTo>
                  <a:lnTo>
                    <a:pt x="1561644" y="559115"/>
                  </a:lnTo>
                  <a:lnTo>
                    <a:pt x="1510333" y="557792"/>
                  </a:lnTo>
                  <a:lnTo>
                    <a:pt x="1458795" y="558248"/>
                  </a:lnTo>
                  <a:lnTo>
                    <a:pt x="1407178" y="560509"/>
                  </a:lnTo>
                  <a:lnTo>
                    <a:pt x="1355629" y="564600"/>
                  </a:lnTo>
                  <a:lnTo>
                    <a:pt x="1304299" y="570545"/>
                  </a:lnTo>
                  <a:lnTo>
                    <a:pt x="1253335" y="578369"/>
                  </a:lnTo>
                  <a:lnTo>
                    <a:pt x="1202885" y="588096"/>
                  </a:lnTo>
                  <a:lnTo>
                    <a:pt x="1153098" y="599753"/>
                  </a:lnTo>
                  <a:lnTo>
                    <a:pt x="1104122" y="613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88785" y="2851932"/>
              <a:ext cx="2329815" cy="1487170"/>
            </a:xfrm>
            <a:custGeom>
              <a:avLst/>
              <a:gdLst/>
              <a:ahLst/>
              <a:cxnLst/>
              <a:rect l="l" t="t" r="r" b="b"/>
              <a:pathLst>
                <a:path w="2329815" h="1487170">
                  <a:moveTo>
                    <a:pt x="0" y="0"/>
                  </a:moveTo>
                  <a:lnTo>
                    <a:pt x="1104122" y="613364"/>
                  </a:lnTo>
                  <a:lnTo>
                    <a:pt x="1153097" y="599754"/>
                  </a:lnTo>
                  <a:lnTo>
                    <a:pt x="1202884" y="588097"/>
                  </a:lnTo>
                  <a:lnTo>
                    <a:pt x="1253334" y="578369"/>
                  </a:lnTo>
                  <a:lnTo>
                    <a:pt x="1304299" y="570545"/>
                  </a:lnTo>
                  <a:lnTo>
                    <a:pt x="1355629" y="564600"/>
                  </a:lnTo>
                  <a:lnTo>
                    <a:pt x="1407177" y="560510"/>
                  </a:lnTo>
                  <a:lnTo>
                    <a:pt x="1458795" y="558248"/>
                  </a:lnTo>
                  <a:lnTo>
                    <a:pt x="1510333" y="557792"/>
                  </a:lnTo>
                  <a:lnTo>
                    <a:pt x="1561644" y="559115"/>
                  </a:lnTo>
                  <a:lnTo>
                    <a:pt x="1612579" y="562193"/>
                  </a:lnTo>
                  <a:lnTo>
                    <a:pt x="1662989" y="567001"/>
                  </a:lnTo>
                  <a:lnTo>
                    <a:pt x="1712726" y="573514"/>
                  </a:lnTo>
                  <a:lnTo>
                    <a:pt x="1761642" y="581707"/>
                  </a:lnTo>
                  <a:lnTo>
                    <a:pt x="1809589" y="591556"/>
                  </a:lnTo>
                  <a:lnTo>
                    <a:pt x="1856417" y="603035"/>
                  </a:lnTo>
                  <a:lnTo>
                    <a:pt x="1901979" y="616120"/>
                  </a:lnTo>
                  <a:lnTo>
                    <a:pt x="1946125" y="630785"/>
                  </a:lnTo>
                  <a:lnTo>
                    <a:pt x="1988708" y="647007"/>
                  </a:lnTo>
                  <a:lnTo>
                    <a:pt x="2029580" y="664759"/>
                  </a:lnTo>
                  <a:lnTo>
                    <a:pt x="2068591" y="684018"/>
                  </a:lnTo>
                  <a:lnTo>
                    <a:pt x="2105593" y="704758"/>
                  </a:lnTo>
                  <a:lnTo>
                    <a:pt x="2140439" y="726955"/>
                  </a:lnTo>
                  <a:lnTo>
                    <a:pt x="2172978" y="750583"/>
                  </a:lnTo>
                  <a:lnTo>
                    <a:pt x="2203064" y="775618"/>
                  </a:lnTo>
                  <a:lnTo>
                    <a:pt x="2230547" y="802036"/>
                  </a:lnTo>
                  <a:lnTo>
                    <a:pt x="2259160" y="834654"/>
                  </a:lnTo>
                  <a:lnTo>
                    <a:pt x="2282827" y="867892"/>
                  </a:lnTo>
                  <a:lnTo>
                    <a:pt x="2301623" y="901610"/>
                  </a:lnTo>
                  <a:lnTo>
                    <a:pt x="2324906" y="969926"/>
                  </a:lnTo>
                  <a:lnTo>
                    <a:pt x="2329608" y="1038484"/>
                  </a:lnTo>
                  <a:lnTo>
                    <a:pt x="2325179" y="1072505"/>
                  </a:lnTo>
                  <a:lnTo>
                    <a:pt x="2303137" y="1139327"/>
                  </a:lnTo>
                  <a:lnTo>
                    <a:pt x="2264017" y="1203595"/>
                  </a:lnTo>
                  <a:lnTo>
                    <a:pt x="2238241" y="1234420"/>
                  </a:lnTo>
                  <a:lnTo>
                    <a:pt x="2208420" y="1264187"/>
                  </a:lnTo>
                  <a:lnTo>
                    <a:pt x="2174630" y="1292756"/>
                  </a:lnTo>
                  <a:lnTo>
                    <a:pt x="2136946" y="1319986"/>
                  </a:lnTo>
                  <a:lnTo>
                    <a:pt x="2095443" y="1345739"/>
                  </a:lnTo>
                  <a:lnTo>
                    <a:pt x="2050196" y="1369873"/>
                  </a:lnTo>
                  <a:lnTo>
                    <a:pt x="2001280" y="1392249"/>
                  </a:lnTo>
                  <a:lnTo>
                    <a:pt x="1948770" y="1412728"/>
                  </a:lnTo>
                  <a:lnTo>
                    <a:pt x="1892742" y="1431169"/>
                  </a:lnTo>
                  <a:lnTo>
                    <a:pt x="1843767" y="1444780"/>
                  </a:lnTo>
                  <a:lnTo>
                    <a:pt x="1793980" y="1456437"/>
                  </a:lnTo>
                  <a:lnTo>
                    <a:pt x="1743530" y="1466164"/>
                  </a:lnTo>
                  <a:lnTo>
                    <a:pt x="1692566" y="1473988"/>
                  </a:lnTo>
                  <a:lnTo>
                    <a:pt x="1641235" y="1479933"/>
                  </a:lnTo>
                  <a:lnTo>
                    <a:pt x="1589687" y="1484024"/>
                  </a:lnTo>
                  <a:lnTo>
                    <a:pt x="1538070" y="1486285"/>
                  </a:lnTo>
                  <a:lnTo>
                    <a:pt x="1486531" y="1486741"/>
                  </a:lnTo>
                  <a:lnTo>
                    <a:pt x="1435221" y="1485418"/>
                  </a:lnTo>
                  <a:lnTo>
                    <a:pt x="1384286" y="1482340"/>
                  </a:lnTo>
                  <a:lnTo>
                    <a:pt x="1333876" y="1477533"/>
                  </a:lnTo>
                  <a:lnTo>
                    <a:pt x="1284138" y="1471020"/>
                  </a:lnTo>
                  <a:lnTo>
                    <a:pt x="1235222" y="1462826"/>
                  </a:lnTo>
                  <a:lnTo>
                    <a:pt x="1187276" y="1452978"/>
                  </a:lnTo>
                  <a:lnTo>
                    <a:pt x="1140448" y="1441499"/>
                  </a:lnTo>
                  <a:lnTo>
                    <a:pt x="1094886" y="1428414"/>
                  </a:lnTo>
                  <a:lnTo>
                    <a:pt x="1050739" y="1413748"/>
                  </a:lnTo>
                  <a:lnTo>
                    <a:pt x="1008156" y="1397527"/>
                  </a:lnTo>
                  <a:lnTo>
                    <a:pt x="967285" y="1379774"/>
                  </a:lnTo>
                  <a:lnTo>
                    <a:pt x="928274" y="1360515"/>
                  </a:lnTo>
                  <a:lnTo>
                    <a:pt x="891271" y="1339775"/>
                  </a:lnTo>
                  <a:lnTo>
                    <a:pt x="856426" y="1317578"/>
                  </a:lnTo>
                  <a:lnTo>
                    <a:pt x="823886" y="1293950"/>
                  </a:lnTo>
                  <a:lnTo>
                    <a:pt x="793801" y="1268915"/>
                  </a:lnTo>
                  <a:lnTo>
                    <a:pt x="766317" y="1242498"/>
                  </a:lnTo>
                  <a:lnTo>
                    <a:pt x="734886" y="1206236"/>
                  </a:lnTo>
                  <a:lnTo>
                    <a:pt x="709456" y="1169028"/>
                  </a:lnTo>
                  <a:lnTo>
                    <a:pt x="689988" y="1131085"/>
                  </a:lnTo>
                  <a:lnTo>
                    <a:pt x="676444" y="1092619"/>
                  </a:lnTo>
                  <a:lnTo>
                    <a:pt x="668788" y="1053840"/>
                  </a:lnTo>
                  <a:lnTo>
                    <a:pt x="666981" y="1014961"/>
                  </a:lnTo>
                  <a:lnTo>
                    <a:pt x="670986" y="976191"/>
                  </a:lnTo>
                  <a:lnTo>
                    <a:pt x="680765" y="937743"/>
                  </a:lnTo>
                  <a:lnTo>
                    <a:pt x="696280" y="899828"/>
                  </a:lnTo>
                  <a:lnTo>
                    <a:pt x="717494" y="862657"/>
                  </a:lnTo>
                  <a:lnTo>
                    <a:pt x="744368" y="826441"/>
                  </a:lnTo>
                  <a:lnTo>
                    <a:pt x="776866" y="791392"/>
                  </a:lnTo>
                  <a:lnTo>
                    <a:pt x="814948" y="757721"/>
                  </a:lnTo>
                  <a:lnTo>
                    <a:pt x="858579" y="7256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80819" y="3688079"/>
            <a:ext cx="81597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9845" marR="5080" indent="-17780">
              <a:lnSpc>
                <a:spcPts val="1300"/>
              </a:lnSpc>
              <a:spcBef>
                <a:spcPts val="160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Refresh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(Scheduling)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10414" y="3011030"/>
            <a:ext cx="1555750" cy="2087245"/>
            <a:chOff x="2110414" y="3011030"/>
            <a:chExt cx="1555750" cy="2087245"/>
          </a:xfrm>
        </p:grpSpPr>
        <p:sp>
          <p:nvSpPr>
            <p:cNvPr id="33" name="object 33"/>
            <p:cNvSpPr/>
            <p:nvPr/>
          </p:nvSpPr>
          <p:spPr>
            <a:xfrm>
              <a:off x="2123113" y="3023730"/>
              <a:ext cx="1530350" cy="2061845"/>
            </a:xfrm>
            <a:custGeom>
              <a:avLst/>
              <a:gdLst/>
              <a:ahLst/>
              <a:cxnLst/>
              <a:rect l="l" t="t" r="r" b="b"/>
              <a:pathLst>
                <a:path w="1530350" h="2061845">
                  <a:moveTo>
                    <a:pt x="941136" y="0"/>
                  </a:moveTo>
                  <a:lnTo>
                    <a:pt x="683244" y="952798"/>
                  </a:lnTo>
                  <a:lnTo>
                    <a:pt x="629084" y="958457"/>
                  </a:lnTo>
                  <a:lnTo>
                    <a:pt x="576138" y="966813"/>
                  </a:lnTo>
                  <a:lnTo>
                    <a:pt x="524556" y="977775"/>
                  </a:lnTo>
                  <a:lnTo>
                    <a:pt x="474487" y="991251"/>
                  </a:lnTo>
                  <a:lnTo>
                    <a:pt x="426080" y="1007150"/>
                  </a:lnTo>
                  <a:lnTo>
                    <a:pt x="379484" y="1025379"/>
                  </a:lnTo>
                  <a:lnTo>
                    <a:pt x="334850" y="1045848"/>
                  </a:lnTo>
                  <a:lnTo>
                    <a:pt x="292325" y="1068466"/>
                  </a:lnTo>
                  <a:lnTo>
                    <a:pt x="252061" y="1093140"/>
                  </a:lnTo>
                  <a:lnTo>
                    <a:pt x="214205" y="1119779"/>
                  </a:lnTo>
                  <a:lnTo>
                    <a:pt x="178908" y="1148291"/>
                  </a:lnTo>
                  <a:lnTo>
                    <a:pt x="146318" y="1178586"/>
                  </a:lnTo>
                  <a:lnTo>
                    <a:pt x="116584" y="1210571"/>
                  </a:lnTo>
                  <a:lnTo>
                    <a:pt x="89858" y="1244156"/>
                  </a:lnTo>
                  <a:lnTo>
                    <a:pt x="66286" y="1279248"/>
                  </a:lnTo>
                  <a:lnTo>
                    <a:pt x="46020" y="1315756"/>
                  </a:lnTo>
                  <a:lnTo>
                    <a:pt x="29207" y="1353588"/>
                  </a:lnTo>
                  <a:lnTo>
                    <a:pt x="15627" y="1393910"/>
                  </a:lnTo>
                  <a:lnTo>
                    <a:pt x="6300" y="1434248"/>
                  </a:lnTo>
                  <a:lnTo>
                    <a:pt x="1125" y="1474471"/>
                  </a:lnTo>
                  <a:lnTo>
                    <a:pt x="0" y="1514446"/>
                  </a:lnTo>
                  <a:lnTo>
                    <a:pt x="2822" y="1554039"/>
                  </a:lnTo>
                  <a:lnTo>
                    <a:pt x="9491" y="1593118"/>
                  </a:lnTo>
                  <a:lnTo>
                    <a:pt x="19904" y="1631550"/>
                  </a:lnTo>
                  <a:lnTo>
                    <a:pt x="33959" y="1669203"/>
                  </a:lnTo>
                  <a:lnTo>
                    <a:pt x="51555" y="1705943"/>
                  </a:lnTo>
                  <a:lnTo>
                    <a:pt x="72589" y="1741638"/>
                  </a:lnTo>
                  <a:lnTo>
                    <a:pt x="96960" y="1776156"/>
                  </a:lnTo>
                  <a:lnTo>
                    <a:pt x="124566" y="1809363"/>
                  </a:lnTo>
                  <a:lnTo>
                    <a:pt x="155304" y="1841127"/>
                  </a:lnTo>
                  <a:lnTo>
                    <a:pt x="189074" y="1871314"/>
                  </a:lnTo>
                  <a:lnTo>
                    <a:pt x="225773" y="1899793"/>
                  </a:lnTo>
                  <a:lnTo>
                    <a:pt x="265299" y="1926431"/>
                  </a:lnTo>
                  <a:lnTo>
                    <a:pt x="307550" y="1951094"/>
                  </a:lnTo>
                  <a:lnTo>
                    <a:pt x="352425" y="1973650"/>
                  </a:lnTo>
                  <a:lnTo>
                    <a:pt x="399821" y="1993966"/>
                  </a:lnTo>
                  <a:lnTo>
                    <a:pt x="449637" y="2011909"/>
                  </a:lnTo>
                  <a:lnTo>
                    <a:pt x="501771" y="2027348"/>
                  </a:lnTo>
                  <a:lnTo>
                    <a:pt x="556121" y="2040148"/>
                  </a:lnTo>
                  <a:lnTo>
                    <a:pt x="609203" y="2049651"/>
                  </a:lnTo>
                  <a:lnTo>
                    <a:pt x="662313" y="2056323"/>
                  </a:lnTo>
                  <a:lnTo>
                    <a:pt x="715292" y="2060229"/>
                  </a:lnTo>
                  <a:lnTo>
                    <a:pt x="767980" y="2061435"/>
                  </a:lnTo>
                  <a:lnTo>
                    <a:pt x="820217" y="2060004"/>
                  </a:lnTo>
                  <a:lnTo>
                    <a:pt x="871842" y="2056002"/>
                  </a:lnTo>
                  <a:lnTo>
                    <a:pt x="922697" y="2049493"/>
                  </a:lnTo>
                  <a:lnTo>
                    <a:pt x="972622" y="2040542"/>
                  </a:lnTo>
                  <a:lnTo>
                    <a:pt x="1021455" y="2029214"/>
                  </a:lnTo>
                  <a:lnTo>
                    <a:pt x="1069038" y="2015574"/>
                  </a:lnTo>
                  <a:lnTo>
                    <a:pt x="1115211" y="1999687"/>
                  </a:lnTo>
                  <a:lnTo>
                    <a:pt x="1159813" y="1981617"/>
                  </a:lnTo>
                  <a:lnTo>
                    <a:pt x="1202685" y="1961428"/>
                  </a:lnTo>
                  <a:lnTo>
                    <a:pt x="1243666" y="1939187"/>
                  </a:lnTo>
                  <a:lnTo>
                    <a:pt x="1282598" y="1914957"/>
                  </a:lnTo>
                  <a:lnTo>
                    <a:pt x="1319320" y="1888804"/>
                  </a:lnTo>
                  <a:lnTo>
                    <a:pt x="1353672" y="1860792"/>
                  </a:lnTo>
                  <a:lnTo>
                    <a:pt x="1385494" y="1830985"/>
                  </a:lnTo>
                  <a:lnTo>
                    <a:pt x="1414626" y="1799450"/>
                  </a:lnTo>
                  <a:lnTo>
                    <a:pt x="1440909" y="1766250"/>
                  </a:lnTo>
                  <a:lnTo>
                    <a:pt x="1464182" y="1731450"/>
                  </a:lnTo>
                  <a:lnTo>
                    <a:pt x="1484286" y="1695116"/>
                  </a:lnTo>
                  <a:lnTo>
                    <a:pt x="1501061" y="1657311"/>
                  </a:lnTo>
                  <a:lnTo>
                    <a:pt x="1514641" y="1616989"/>
                  </a:lnTo>
                  <a:lnTo>
                    <a:pt x="1523968" y="1576651"/>
                  </a:lnTo>
                  <a:lnTo>
                    <a:pt x="1529143" y="1536428"/>
                  </a:lnTo>
                  <a:lnTo>
                    <a:pt x="1530268" y="1496453"/>
                  </a:lnTo>
                  <a:lnTo>
                    <a:pt x="1527445" y="1456860"/>
                  </a:lnTo>
                  <a:lnTo>
                    <a:pt x="1520776" y="1417781"/>
                  </a:lnTo>
                  <a:lnTo>
                    <a:pt x="1510363" y="1379349"/>
                  </a:lnTo>
                  <a:lnTo>
                    <a:pt x="1496308" y="1341696"/>
                  </a:lnTo>
                  <a:lnTo>
                    <a:pt x="1478712" y="1304956"/>
                  </a:lnTo>
                  <a:lnTo>
                    <a:pt x="1457678" y="1269261"/>
                  </a:lnTo>
                  <a:lnTo>
                    <a:pt x="1433307" y="1234743"/>
                  </a:lnTo>
                  <a:lnTo>
                    <a:pt x="1405702" y="1201536"/>
                  </a:lnTo>
                  <a:lnTo>
                    <a:pt x="1374963" y="1169772"/>
                  </a:lnTo>
                  <a:lnTo>
                    <a:pt x="1341194" y="1139585"/>
                  </a:lnTo>
                  <a:lnTo>
                    <a:pt x="1304495" y="1111106"/>
                  </a:lnTo>
                  <a:lnTo>
                    <a:pt x="1264969" y="1084469"/>
                  </a:lnTo>
                  <a:lnTo>
                    <a:pt x="1222718" y="1059806"/>
                  </a:lnTo>
                  <a:lnTo>
                    <a:pt x="1177843" y="1037250"/>
                  </a:lnTo>
                  <a:lnTo>
                    <a:pt x="1130447" y="1016933"/>
                  </a:lnTo>
                  <a:lnTo>
                    <a:pt x="1080631" y="998990"/>
                  </a:lnTo>
                  <a:lnTo>
                    <a:pt x="1028497" y="983552"/>
                  </a:lnTo>
                  <a:lnTo>
                    <a:pt x="974147" y="970751"/>
                  </a:lnTo>
                  <a:lnTo>
                    <a:pt x="941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23114" y="3023730"/>
              <a:ext cx="1530350" cy="2061845"/>
            </a:xfrm>
            <a:custGeom>
              <a:avLst/>
              <a:gdLst/>
              <a:ahLst/>
              <a:cxnLst/>
              <a:rect l="l" t="t" r="r" b="b"/>
              <a:pathLst>
                <a:path w="1530350" h="2061845">
                  <a:moveTo>
                    <a:pt x="941136" y="0"/>
                  </a:moveTo>
                  <a:lnTo>
                    <a:pt x="974147" y="970751"/>
                  </a:lnTo>
                  <a:lnTo>
                    <a:pt x="1028496" y="983552"/>
                  </a:lnTo>
                  <a:lnTo>
                    <a:pt x="1080630" y="998990"/>
                  </a:lnTo>
                  <a:lnTo>
                    <a:pt x="1130446" y="1016933"/>
                  </a:lnTo>
                  <a:lnTo>
                    <a:pt x="1177843" y="1037250"/>
                  </a:lnTo>
                  <a:lnTo>
                    <a:pt x="1222717" y="1059806"/>
                  </a:lnTo>
                  <a:lnTo>
                    <a:pt x="1264969" y="1084469"/>
                  </a:lnTo>
                  <a:lnTo>
                    <a:pt x="1304494" y="1111106"/>
                  </a:lnTo>
                  <a:lnTo>
                    <a:pt x="1341193" y="1139585"/>
                  </a:lnTo>
                  <a:lnTo>
                    <a:pt x="1374963" y="1169772"/>
                  </a:lnTo>
                  <a:lnTo>
                    <a:pt x="1405701" y="1201536"/>
                  </a:lnTo>
                  <a:lnTo>
                    <a:pt x="1433307" y="1234743"/>
                  </a:lnTo>
                  <a:lnTo>
                    <a:pt x="1457678" y="1269261"/>
                  </a:lnTo>
                  <a:lnTo>
                    <a:pt x="1478712" y="1304956"/>
                  </a:lnTo>
                  <a:lnTo>
                    <a:pt x="1496308" y="1341696"/>
                  </a:lnTo>
                  <a:lnTo>
                    <a:pt x="1510363" y="1379349"/>
                  </a:lnTo>
                  <a:lnTo>
                    <a:pt x="1520776" y="1417781"/>
                  </a:lnTo>
                  <a:lnTo>
                    <a:pt x="1527445" y="1456860"/>
                  </a:lnTo>
                  <a:lnTo>
                    <a:pt x="1530268" y="1496453"/>
                  </a:lnTo>
                  <a:lnTo>
                    <a:pt x="1529143" y="1536428"/>
                  </a:lnTo>
                  <a:lnTo>
                    <a:pt x="1523968" y="1576651"/>
                  </a:lnTo>
                  <a:lnTo>
                    <a:pt x="1514641" y="1616989"/>
                  </a:lnTo>
                  <a:lnTo>
                    <a:pt x="1501061" y="1657311"/>
                  </a:lnTo>
                  <a:lnTo>
                    <a:pt x="1484286" y="1695116"/>
                  </a:lnTo>
                  <a:lnTo>
                    <a:pt x="1464182" y="1731450"/>
                  </a:lnTo>
                  <a:lnTo>
                    <a:pt x="1440909" y="1766250"/>
                  </a:lnTo>
                  <a:lnTo>
                    <a:pt x="1414626" y="1799450"/>
                  </a:lnTo>
                  <a:lnTo>
                    <a:pt x="1385494" y="1830985"/>
                  </a:lnTo>
                  <a:lnTo>
                    <a:pt x="1353672" y="1860791"/>
                  </a:lnTo>
                  <a:lnTo>
                    <a:pt x="1319320" y="1888803"/>
                  </a:lnTo>
                  <a:lnTo>
                    <a:pt x="1282598" y="1914957"/>
                  </a:lnTo>
                  <a:lnTo>
                    <a:pt x="1243666" y="1939187"/>
                  </a:lnTo>
                  <a:lnTo>
                    <a:pt x="1202685" y="1961428"/>
                  </a:lnTo>
                  <a:lnTo>
                    <a:pt x="1159813" y="1981616"/>
                  </a:lnTo>
                  <a:lnTo>
                    <a:pt x="1115211" y="1999687"/>
                  </a:lnTo>
                  <a:lnTo>
                    <a:pt x="1069038" y="2015574"/>
                  </a:lnTo>
                  <a:lnTo>
                    <a:pt x="1021455" y="2029214"/>
                  </a:lnTo>
                  <a:lnTo>
                    <a:pt x="972621" y="2040542"/>
                  </a:lnTo>
                  <a:lnTo>
                    <a:pt x="922697" y="2049493"/>
                  </a:lnTo>
                  <a:lnTo>
                    <a:pt x="871842" y="2056001"/>
                  </a:lnTo>
                  <a:lnTo>
                    <a:pt x="820216" y="2060004"/>
                  </a:lnTo>
                  <a:lnTo>
                    <a:pt x="767979" y="2061434"/>
                  </a:lnTo>
                  <a:lnTo>
                    <a:pt x="715292" y="2060229"/>
                  </a:lnTo>
                  <a:lnTo>
                    <a:pt x="662313" y="2056322"/>
                  </a:lnTo>
                  <a:lnTo>
                    <a:pt x="609202" y="2049650"/>
                  </a:lnTo>
                  <a:lnTo>
                    <a:pt x="556121" y="2040147"/>
                  </a:lnTo>
                  <a:lnTo>
                    <a:pt x="501771" y="2027347"/>
                  </a:lnTo>
                  <a:lnTo>
                    <a:pt x="449637" y="2011909"/>
                  </a:lnTo>
                  <a:lnTo>
                    <a:pt x="399821" y="1993965"/>
                  </a:lnTo>
                  <a:lnTo>
                    <a:pt x="352425" y="1973649"/>
                  </a:lnTo>
                  <a:lnTo>
                    <a:pt x="307550" y="1951093"/>
                  </a:lnTo>
                  <a:lnTo>
                    <a:pt x="265299" y="1926430"/>
                  </a:lnTo>
                  <a:lnTo>
                    <a:pt x="225773" y="1899793"/>
                  </a:lnTo>
                  <a:lnTo>
                    <a:pt x="189074" y="1871314"/>
                  </a:lnTo>
                  <a:lnTo>
                    <a:pt x="155304" y="1841127"/>
                  </a:lnTo>
                  <a:lnTo>
                    <a:pt x="124566" y="1809363"/>
                  </a:lnTo>
                  <a:lnTo>
                    <a:pt x="96960" y="1776156"/>
                  </a:lnTo>
                  <a:lnTo>
                    <a:pt x="72589" y="1741638"/>
                  </a:lnTo>
                  <a:lnTo>
                    <a:pt x="51555" y="1705943"/>
                  </a:lnTo>
                  <a:lnTo>
                    <a:pt x="33959" y="1669203"/>
                  </a:lnTo>
                  <a:lnTo>
                    <a:pt x="19904" y="1631550"/>
                  </a:lnTo>
                  <a:lnTo>
                    <a:pt x="9491" y="1593118"/>
                  </a:lnTo>
                  <a:lnTo>
                    <a:pt x="2822" y="1554039"/>
                  </a:lnTo>
                  <a:lnTo>
                    <a:pt x="0" y="1514446"/>
                  </a:lnTo>
                  <a:lnTo>
                    <a:pt x="1125" y="1474471"/>
                  </a:lnTo>
                  <a:lnTo>
                    <a:pt x="6300" y="1434248"/>
                  </a:lnTo>
                  <a:lnTo>
                    <a:pt x="15626" y="1393910"/>
                  </a:lnTo>
                  <a:lnTo>
                    <a:pt x="29207" y="1353588"/>
                  </a:lnTo>
                  <a:lnTo>
                    <a:pt x="46019" y="1315756"/>
                  </a:lnTo>
                  <a:lnTo>
                    <a:pt x="66286" y="1279248"/>
                  </a:lnTo>
                  <a:lnTo>
                    <a:pt x="89857" y="1244156"/>
                  </a:lnTo>
                  <a:lnTo>
                    <a:pt x="116584" y="1210571"/>
                  </a:lnTo>
                  <a:lnTo>
                    <a:pt x="146317" y="1178586"/>
                  </a:lnTo>
                  <a:lnTo>
                    <a:pt x="178907" y="1148291"/>
                  </a:lnTo>
                  <a:lnTo>
                    <a:pt x="214205" y="1119779"/>
                  </a:lnTo>
                  <a:lnTo>
                    <a:pt x="252061" y="1093140"/>
                  </a:lnTo>
                  <a:lnTo>
                    <a:pt x="292325" y="1068466"/>
                  </a:lnTo>
                  <a:lnTo>
                    <a:pt x="334849" y="1045848"/>
                  </a:lnTo>
                  <a:lnTo>
                    <a:pt x="379484" y="1025379"/>
                  </a:lnTo>
                  <a:lnTo>
                    <a:pt x="426079" y="1007150"/>
                  </a:lnTo>
                  <a:lnTo>
                    <a:pt x="474486" y="991251"/>
                  </a:lnTo>
                  <a:lnTo>
                    <a:pt x="524555" y="977775"/>
                  </a:lnTo>
                  <a:lnTo>
                    <a:pt x="576138" y="966813"/>
                  </a:lnTo>
                  <a:lnTo>
                    <a:pt x="629084" y="958457"/>
                  </a:lnTo>
                  <a:lnTo>
                    <a:pt x="683244" y="952798"/>
                  </a:lnTo>
                  <a:lnTo>
                    <a:pt x="941136" y="0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74703" y="4343400"/>
            <a:ext cx="83121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64135" marR="5080" indent="-52069">
              <a:lnSpc>
                <a:spcPts val="1300"/>
              </a:lnSpc>
              <a:spcBef>
                <a:spcPts val="160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Govern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users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sz="1100" i="1" spc="-5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content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641" y="2841865"/>
            <a:ext cx="2318385" cy="1700530"/>
            <a:chOff x="76641" y="2841865"/>
            <a:chExt cx="2318385" cy="1700530"/>
          </a:xfrm>
        </p:grpSpPr>
        <p:sp>
          <p:nvSpPr>
            <p:cNvPr id="37" name="object 37"/>
            <p:cNvSpPr/>
            <p:nvPr/>
          </p:nvSpPr>
          <p:spPr>
            <a:xfrm>
              <a:off x="89341" y="2854565"/>
              <a:ext cx="2292985" cy="1675130"/>
            </a:xfrm>
            <a:custGeom>
              <a:avLst/>
              <a:gdLst/>
              <a:ahLst/>
              <a:cxnLst/>
              <a:rect l="l" t="t" r="r" b="b"/>
              <a:pathLst>
                <a:path w="2292985" h="1675129">
                  <a:moveTo>
                    <a:pt x="2292413" y="0"/>
                  </a:moveTo>
                  <a:lnTo>
                    <a:pt x="1297244" y="653658"/>
                  </a:lnTo>
                  <a:lnTo>
                    <a:pt x="1247224" y="642237"/>
                  </a:lnTo>
                  <a:lnTo>
                    <a:pt x="1196560" y="632564"/>
                  </a:lnTo>
                  <a:lnTo>
                    <a:pt x="1145375" y="624628"/>
                  </a:lnTo>
                  <a:lnTo>
                    <a:pt x="1093794" y="618413"/>
                  </a:lnTo>
                  <a:lnTo>
                    <a:pt x="1041941" y="613908"/>
                  </a:lnTo>
                  <a:lnTo>
                    <a:pt x="989938" y="611098"/>
                  </a:lnTo>
                  <a:lnTo>
                    <a:pt x="937910" y="609971"/>
                  </a:lnTo>
                  <a:lnTo>
                    <a:pt x="885980" y="610513"/>
                  </a:lnTo>
                  <a:lnTo>
                    <a:pt x="834271" y="612710"/>
                  </a:lnTo>
                  <a:lnTo>
                    <a:pt x="782909" y="616551"/>
                  </a:lnTo>
                  <a:lnTo>
                    <a:pt x="732015" y="622021"/>
                  </a:lnTo>
                  <a:lnTo>
                    <a:pt x="681715" y="629106"/>
                  </a:lnTo>
                  <a:lnTo>
                    <a:pt x="632131" y="637795"/>
                  </a:lnTo>
                  <a:lnTo>
                    <a:pt x="583388" y="648073"/>
                  </a:lnTo>
                  <a:lnTo>
                    <a:pt x="535608" y="659926"/>
                  </a:lnTo>
                  <a:lnTo>
                    <a:pt x="488916" y="673343"/>
                  </a:lnTo>
                  <a:lnTo>
                    <a:pt x="443436" y="688309"/>
                  </a:lnTo>
                  <a:lnTo>
                    <a:pt x="399290" y="704812"/>
                  </a:lnTo>
                  <a:lnTo>
                    <a:pt x="356603" y="722837"/>
                  </a:lnTo>
                  <a:lnTo>
                    <a:pt x="315498" y="742373"/>
                  </a:lnTo>
                  <a:lnTo>
                    <a:pt x="276100" y="763404"/>
                  </a:lnTo>
                  <a:lnTo>
                    <a:pt x="230518" y="791060"/>
                  </a:lnTo>
                  <a:lnTo>
                    <a:pt x="189036" y="820068"/>
                  </a:lnTo>
                  <a:lnTo>
                    <a:pt x="151655" y="850303"/>
                  </a:lnTo>
                  <a:lnTo>
                    <a:pt x="118376" y="881635"/>
                  </a:lnTo>
                  <a:lnTo>
                    <a:pt x="89200" y="913939"/>
                  </a:lnTo>
                  <a:lnTo>
                    <a:pt x="64130" y="947086"/>
                  </a:lnTo>
                  <a:lnTo>
                    <a:pt x="43167" y="980950"/>
                  </a:lnTo>
                  <a:lnTo>
                    <a:pt x="26311" y="1015402"/>
                  </a:lnTo>
                  <a:lnTo>
                    <a:pt x="4930" y="1085563"/>
                  </a:lnTo>
                  <a:lnTo>
                    <a:pt x="0" y="1156550"/>
                  </a:lnTo>
                  <a:lnTo>
                    <a:pt x="3706" y="1192035"/>
                  </a:lnTo>
                  <a:lnTo>
                    <a:pt x="23473" y="1262352"/>
                  </a:lnTo>
                  <a:lnTo>
                    <a:pt x="39535" y="1296928"/>
                  </a:lnTo>
                  <a:lnTo>
                    <a:pt x="59718" y="1330947"/>
                  </a:lnTo>
                  <a:lnTo>
                    <a:pt x="84024" y="1364280"/>
                  </a:lnTo>
                  <a:lnTo>
                    <a:pt x="112454" y="1396801"/>
                  </a:lnTo>
                  <a:lnTo>
                    <a:pt x="145010" y="1428382"/>
                  </a:lnTo>
                  <a:lnTo>
                    <a:pt x="181693" y="1458896"/>
                  </a:lnTo>
                  <a:lnTo>
                    <a:pt x="222505" y="1488215"/>
                  </a:lnTo>
                  <a:lnTo>
                    <a:pt x="267447" y="1516212"/>
                  </a:lnTo>
                  <a:lnTo>
                    <a:pt x="306911" y="1537840"/>
                  </a:lnTo>
                  <a:lnTo>
                    <a:pt x="347995" y="1557883"/>
                  </a:lnTo>
                  <a:lnTo>
                    <a:pt x="390577" y="1576340"/>
                  </a:lnTo>
                  <a:lnTo>
                    <a:pt x="434531" y="1593211"/>
                  </a:lnTo>
                  <a:lnTo>
                    <a:pt x="479737" y="1608497"/>
                  </a:lnTo>
                  <a:lnTo>
                    <a:pt x="526069" y="1622195"/>
                  </a:lnTo>
                  <a:lnTo>
                    <a:pt x="573406" y="1634306"/>
                  </a:lnTo>
                  <a:lnTo>
                    <a:pt x="621623" y="1644830"/>
                  </a:lnTo>
                  <a:lnTo>
                    <a:pt x="670598" y="1653765"/>
                  </a:lnTo>
                  <a:lnTo>
                    <a:pt x="720207" y="1661112"/>
                  </a:lnTo>
                  <a:lnTo>
                    <a:pt x="770328" y="1666870"/>
                  </a:lnTo>
                  <a:lnTo>
                    <a:pt x="820836" y="1671038"/>
                  </a:lnTo>
                  <a:lnTo>
                    <a:pt x="871609" y="1673616"/>
                  </a:lnTo>
                  <a:lnTo>
                    <a:pt x="922524" y="1674604"/>
                  </a:lnTo>
                  <a:lnTo>
                    <a:pt x="973456" y="1674000"/>
                  </a:lnTo>
                  <a:lnTo>
                    <a:pt x="1024284" y="1671806"/>
                  </a:lnTo>
                  <a:lnTo>
                    <a:pt x="1074884" y="1668019"/>
                  </a:lnTo>
                  <a:lnTo>
                    <a:pt x="1125133" y="1662640"/>
                  </a:lnTo>
                  <a:lnTo>
                    <a:pt x="1174906" y="1655669"/>
                  </a:lnTo>
                  <a:lnTo>
                    <a:pt x="1224083" y="1647104"/>
                  </a:lnTo>
                  <a:lnTo>
                    <a:pt x="1272538" y="1636945"/>
                  </a:lnTo>
                  <a:lnTo>
                    <a:pt x="1320148" y="1625192"/>
                  </a:lnTo>
                  <a:lnTo>
                    <a:pt x="1366792" y="1611845"/>
                  </a:lnTo>
                  <a:lnTo>
                    <a:pt x="1412345" y="1596902"/>
                  </a:lnTo>
                  <a:lnTo>
                    <a:pt x="1456683" y="1580364"/>
                  </a:lnTo>
                  <a:lnTo>
                    <a:pt x="1499685" y="1562230"/>
                  </a:lnTo>
                  <a:lnTo>
                    <a:pt x="1541227" y="1542499"/>
                  </a:lnTo>
                  <a:lnTo>
                    <a:pt x="1581185" y="1521171"/>
                  </a:lnTo>
                  <a:lnTo>
                    <a:pt x="1626766" y="1493516"/>
                  </a:lnTo>
                  <a:lnTo>
                    <a:pt x="1668248" y="1464507"/>
                  </a:lnTo>
                  <a:lnTo>
                    <a:pt x="1705630" y="1434273"/>
                  </a:lnTo>
                  <a:lnTo>
                    <a:pt x="1738909" y="1402940"/>
                  </a:lnTo>
                  <a:lnTo>
                    <a:pt x="1768084" y="1370636"/>
                  </a:lnTo>
                  <a:lnTo>
                    <a:pt x="1793154" y="1337489"/>
                  </a:lnTo>
                  <a:lnTo>
                    <a:pt x="1814118" y="1303626"/>
                  </a:lnTo>
                  <a:lnTo>
                    <a:pt x="1830973" y="1269174"/>
                  </a:lnTo>
                  <a:lnTo>
                    <a:pt x="1852354" y="1199012"/>
                  </a:lnTo>
                  <a:lnTo>
                    <a:pt x="1857285" y="1128025"/>
                  </a:lnTo>
                  <a:lnTo>
                    <a:pt x="1853578" y="1092540"/>
                  </a:lnTo>
                  <a:lnTo>
                    <a:pt x="1833812" y="1022223"/>
                  </a:lnTo>
                  <a:lnTo>
                    <a:pt x="1817750" y="987647"/>
                  </a:lnTo>
                  <a:lnTo>
                    <a:pt x="1797566" y="953628"/>
                  </a:lnTo>
                  <a:lnTo>
                    <a:pt x="1773260" y="920295"/>
                  </a:lnTo>
                  <a:lnTo>
                    <a:pt x="1744830" y="887774"/>
                  </a:lnTo>
                  <a:lnTo>
                    <a:pt x="1712274" y="856192"/>
                  </a:lnTo>
                  <a:lnTo>
                    <a:pt x="1675591" y="825679"/>
                  </a:lnTo>
                  <a:lnTo>
                    <a:pt x="1634779" y="796359"/>
                  </a:lnTo>
                  <a:lnTo>
                    <a:pt x="1589837" y="768362"/>
                  </a:lnTo>
                  <a:lnTo>
                    <a:pt x="22924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341" y="2854565"/>
              <a:ext cx="2292985" cy="1675130"/>
            </a:xfrm>
            <a:custGeom>
              <a:avLst/>
              <a:gdLst/>
              <a:ahLst/>
              <a:cxnLst/>
              <a:rect l="l" t="t" r="r" b="b"/>
              <a:pathLst>
                <a:path w="2292985" h="1675129">
                  <a:moveTo>
                    <a:pt x="2292413" y="0"/>
                  </a:moveTo>
                  <a:lnTo>
                    <a:pt x="1589837" y="768362"/>
                  </a:lnTo>
                  <a:lnTo>
                    <a:pt x="1634779" y="796359"/>
                  </a:lnTo>
                  <a:lnTo>
                    <a:pt x="1675591" y="825679"/>
                  </a:lnTo>
                  <a:lnTo>
                    <a:pt x="1712274" y="856192"/>
                  </a:lnTo>
                  <a:lnTo>
                    <a:pt x="1744830" y="887774"/>
                  </a:lnTo>
                  <a:lnTo>
                    <a:pt x="1773260" y="920295"/>
                  </a:lnTo>
                  <a:lnTo>
                    <a:pt x="1797566" y="953628"/>
                  </a:lnTo>
                  <a:lnTo>
                    <a:pt x="1817750" y="987647"/>
                  </a:lnTo>
                  <a:lnTo>
                    <a:pt x="1833812" y="1022223"/>
                  </a:lnTo>
                  <a:lnTo>
                    <a:pt x="1853578" y="1092539"/>
                  </a:lnTo>
                  <a:lnTo>
                    <a:pt x="1857285" y="1128025"/>
                  </a:lnTo>
                  <a:lnTo>
                    <a:pt x="1856876" y="1163558"/>
                  </a:lnTo>
                  <a:lnTo>
                    <a:pt x="1843719" y="1234260"/>
                  </a:lnTo>
                  <a:lnTo>
                    <a:pt x="1814118" y="1303625"/>
                  </a:lnTo>
                  <a:lnTo>
                    <a:pt x="1793154" y="1337489"/>
                  </a:lnTo>
                  <a:lnTo>
                    <a:pt x="1768084" y="1370636"/>
                  </a:lnTo>
                  <a:lnTo>
                    <a:pt x="1738908" y="1402939"/>
                  </a:lnTo>
                  <a:lnTo>
                    <a:pt x="1705629" y="1434272"/>
                  </a:lnTo>
                  <a:lnTo>
                    <a:pt x="1668248" y="1464506"/>
                  </a:lnTo>
                  <a:lnTo>
                    <a:pt x="1626766" y="1493515"/>
                  </a:lnTo>
                  <a:lnTo>
                    <a:pt x="1581184" y="1521171"/>
                  </a:lnTo>
                  <a:lnTo>
                    <a:pt x="1541227" y="1542498"/>
                  </a:lnTo>
                  <a:lnTo>
                    <a:pt x="1499685" y="1562229"/>
                  </a:lnTo>
                  <a:lnTo>
                    <a:pt x="1456683" y="1580364"/>
                  </a:lnTo>
                  <a:lnTo>
                    <a:pt x="1412344" y="1596902"/>
                  </a:lnTo>
                  <a:lnTo>
                    <a:pt x="1366792" y="1611844"/>
                  </a:lnTo>
                  <a:lnTo>
                    <a:pt x="1320148" y="1625192"/>
                  </a:lnTo>
                  <a:lnTo>
                    <a:pt x="1272537" y="1636945"/>
                  </a:lnTo>
                  <a:lnTo>
                    <a:pt x="1224082" y="1647103"/>
                  </a:lnTo>
                  <a:lnTo>
                    <a:pt x="1174906" y="1655668"/>
                  </a:lnTo>
                  <a:lnTo>
                    <a:pt x="1125133" y="1662640"/>
                  </a:lnTo>
                  <a:lnTo>
                    <a:pt x="1074884" y="1668019"/>
                  </a:lnTo>
                  <a:lnTo>
                    <a:pt x="1024284" y="1671805"/>
                  </a:lnTo>
                  <a:lnTo>
                    <a:pt x="973456" y="1674000"/>
                  </a:lnTo>
                  <a:lnTo>
                    <a:pt x="922524" y="1674603"/>
                  </a:lnTo>
                  <a:lnTo>
                    <a:pt x="871609" y="1673616"/>
                  </a:lnTo>
                  <a:lnTo>
                    <a:pt x="820836" y="1671038"/>
                  </a:lnTo>
                  <a:lnTo>
                    <a:pt x="770328" y="1666869"/>
                  </a:lnTo>
                  <a:lnTo>
                    <a:pt x="720207" y="1661112"/>
                  </a:lnTo>
                  <a:lnTo>
                    <a:pt x="670598" y="1653765"/>
                  </a:lnTo>
                  <a:lnTo>
                    <a:pt x="621623" y="1644829"/>
                  </a:lnTo>
                  <a:lnTo>
                    <a:pt x="573406" y="1634306"/>
                  </a:lnTo>
                  <a:lnTo>
                    <a:pt x="526069" y="1622195"/>
                  </a:lnTo>
                  <a:lnTo>
                    <a:pt x="479737" y="1608496"/>
                  </a:lnTo>
                  <a:lnTo>
                    <a:pt x="434531" y="1593211"/>
                  </a:lnTo>
                  <a:lnTo>
                    <a:pt x="390577" y="1576340"/>
                  </a:lnTo>
                  <a:lnTo>
                    <a:pt x="347995" y="1557882"/>
                  </a:lnTo>
                  <a:lnTo>
                    <a:pt x="306911" y="1537840"/>
                  </a:lnTo>
                  <a:lnTo>
                    <a:pt x="267447" y="1516212"/>
                  </a:lnTo>
                  <a:lnTo>
                    <a:pt x="222505" y="1488215"/>
                  </a:lnTo>
                  <a:lnTo>
                    <a:pt x="181693" y="1458896"/>
                  </a:lnTo>
                  <a:lnTo>
                    <a:pt x="145010" y="1428382"/>
                  </a:lnTo>
                  <a:lnTo>
                    <a:pt x="112454" y="1396801"/>
                  </a:lnTo>
                  <a:lnTo>
                    <a:pt x="84024" y="1364280"/>
                  </a:lnTo>
                  <a:lnTo>
                    <a:pt x="59718" y="1330946"/>
                  </a:lnTo>
                  <a:lnTo>
                    <a:pt x="39535" y="1296927"/>
                  </a:lnTo>
                  <a:lnTo>
                    <a:pt x="23473" y="1262351"/>
                  </a:lnTo>
                  <a:lnTo>
                    <a:pt x="3706" y="1192035"/>
                  </a:lnTo>
                  <a:lnTo>
                    <a:pt x="0" y="1156549"/>
                  </a:lnTo>
                  <a:lnTo>
                    <a:pt x="408" y="1121016"/>
                  </a:lnTo>
                  <a:lnTo>
                    <a:pt x="13565" y="1050314"/>
                  </a:lnTo>
                  <a:lnTo>
                    <a:pt x="43167" y="980949"/>
                  </a:lnTo>
                  <a:lnTo>
                    <a:pt x="64130" y="947085"/>
                  </a:lnTo>
                  <a:lnTo>
                    <a:pt x="89200" y="913938"/>
                  </a:lnTo>
                  <a:lnTo>
                    <a:pt x="118376" y="881635"/>
                  </a:lnTo>
                  <a:lnTo>
                    <a:pt x="151655" y="850302"/>
                  </a:lnTo>
                  <a:lnTo>
                    <a:pt x="189036" y="820068"/>
                  </a:lnTo>
                  <a:lnTo>
                    <a:pt x="230519" y="791059"/>
                  </a:lnTo>
                  <a:lnTo>
                    <a:pt x="276100" y="763404"/>
                  </a:lnTo>
                  <a:lnTo>
                    <a:pt x="315499" y="742372"/>
                  </a:lnTo>
                  <a:lnTo>
                    <a:pt x="356603" y="722837"/>
                  </a:lnTo>
                  <a:lnTo>
                    <a:pt x="399290" y="704811"/>
                  </a:lnTo>
                  <a:lnTo>
                    <a:pt x="443436" y="688309"/>
                  </a:lnTo>
                  <a:lnTo>
                    <a:pt x="488916" y="673342"/>
                  </a:lnTo>
                  <a:lnTo>
                    <a:pt x="535608" y="659926"/>
                  </a:lnTo>
                  <a:lnTo>
                    <a:pt x="583388" y="648072"/>
                  </a:lnTo>
                  <a:lnTo>
                    <a:pt x="632131" y="637794"/>
                  </a:lnTo>
                  <a:lnTo>
                    <a:pt x="681715" y="629106"/>
                  </a:lnTo>
                  <a:lnTo>
                    <a:pt x="732016" y="622020"/>
                  </a:lnTo>
                  <a:lnTo>
                    <a:pt x="782909" y="616550"/>
                  </a:lnTo>
                  <a:lnTo>
                    <a:pt x="834272" y="612710"/>
                  </a:lnTo>
                  <a:lnTo>
                    <a:pt x="885980" y="610512"/>
                  </a:lnTo>
                  <a:lnTo>
                    <a:pt x="937910" y="609970"/>
                  </a:lnTo>
                  <a:lnTo>
                    <a:pt x="989938" y="611097"/>
                  </a:lnTo>
                  <a:lnTo>
                    <a:pt x="1041941" y="613907"/>
                  </a:lnTo>
                  <a:lnTo>
                    <a:pt x="1093795" y="618412"/>
                  </a:lnTo>
                  <a:lnTo>
                    <a:pt x="1145376" y="624627"/>
                  </a:lnTo>
                  <a:lnTo>
                    <a:pt x="1196561" y="632564"/>
                  </a:lnTo>
                  <a:lnTo>
                    <a:pt x="1247225" y="642236"/>
                  </a:lnTo>
                  <a:lnTo>
                    <a:pt x="1297245" y="653658"/>
                  </a:lnTo>
                  <a:lnTo>
                    <a:pt x="2292413" y="0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9185" y="3730752"/>
            <a:ext cx="111696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905" algn="ctr">
              <a:lnSpc>
                <a:spcPct val="94500"/>
              </a:lnSpc>
              <a:spcBef>
                <a:spcPts val="170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Integrate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with 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advanced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 tools</a:t>
            </a:r>
            <a:r>
              <a:rPr sz="1100" i="1" spc="-1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for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science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72110" y="4327144"/>
            <a:ext cx="1990089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Calibri"/>
              <a:buChar char="▪"/>
              <a:tabLst>
                <a:tab pos="291465" algn="l"/>
              </a:tabLst>
            </a:pPr>
            <a:r>
              <a:rPr sz="1300" spc="-55" dirty="0">
                <a:solidFill>
                  <a:srgbClr val="FFFFFF"/>
                </a:solidFill>
                <a:latin typeface="Verdana"/>
                <a:cs typeface="Verdana"/>
              </a:rPr>
              <a:t>Tableau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Desktop</a:t>
            </a:r>
            <a:endParaRPr sz="1300">
              <a:latin typeface="Verdana"/>
              <a:cs typeface="Verdana"/>
            </a:endParaRPr>
          </a:p>
          <a:p>
            <a:pPr marL="291465" indent="-278765">
              <a:lnSpc>
                <a:spcPts val="1525"/>
              </a:lnSpc>
              <a:spcBef>
                <a:spcPts val="45"/>
              </a:spcBef>
              <a:buClr>
                <a:srgbClr val="000000"/>
              </a:buClr>
              <a:buFont typeface="Calibri"/>
              <a:buChar char="▪"/>
              <a:tabLst>
                <a:tab pos="291465" algn="l"/>
              </a:tabLst>
            </a:pPr>
            <a:r>
              <a:rPr sz="1300" spc="-55" dirty="0">
                <a:solidFill>
                  <a:srgbClr val="FFFFFF"/>
                </a:solidFill>
                <a:latin typeface="Verdana"/>
                <a:cs typeface="Verdana"/>
              </a:rPr>
              <a:t>Tableau</a:t>
            </a:r>
            <a:r>
              <a:rPr sz="13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Verdana"/>
                <a:cs typeface="Verdana"/>
              </a:rPr>
              <a:t>Prep</a:t>
            </a:r>
            <a:r>
              <a:rPr sz="13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Builder</a:t>
            </a:r>
            <a:endParaRPr sz="1300">
              <a:latin typeface="Verdana"/>
              <a:cs typeface="Verdana"/>
            </a:endParaRPr>
          </a:p>
          <a:p>
            <a:pPr marL="291465" indent="-278765">
              <a:lnSpc>
                <a:spcPts val="1525"/>
              </a:lnSpc>
              <a:buClr>
                <a:srgbClr val="000000"/>
              </a:buClr>
              <a:buFont typeface="Calibri"/>
              <a:buChar char="▪"/>
              <a:tabLst>
                <a:tab pos="291465" algn="l"/>
              </a:tabLst>
            </a:pPr>
            <a:r>
              <a:rPr sz="1300" spc="-55" dirty="0">
                <a:solidFill>
                  <a:srgbClr val="FFFFFF"/>
                </a:solidFill>
                <a:latin typeface="Verdana"/>
                <a:cs typeface="Verdana"/>
              </a:rPr>
              <a:t>Tableau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Verdana"/>
                <a:cs typeface="Verdana"/>
              </a:rPr>
              <a:t>Server/Cloud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42867" y="1082039"/>
            <a:ext cx="19862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faster,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deeper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endParaRPr sz="1100" dirty="0">
              <a:latin typeface="Arial MT"/>
              <a:cs typeface="Arial MT"/>
            </a:endParaRPr>
          </a:p>
          <a:p>
            <a:pPr marL="177800" indent="-165100">
              <a:lnSpc>
                <a:spcPts val="1310"/>
              </a:lnSpc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Exploration</a:t>
            </a:r>
            <a:endParaRPr sz="1100" dirty="0">
              <a:latin typeface="Arial MT"/>
              <a:cs typeface="Arial MT"/>
            </a:endParaRPr>
          </a:p>
          <a:p>
            <a:pPr marL="177800" indent="-165100">
              <a:lnSpc>
                <a:spcPts val="1295"/>
              </a:lnSpc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1100" dirty="0">
              <a:latin typeface="Arial MT"/>
              <a:cs typeface="Arial MT"/>
            </a:endParaRPr>
          </a:p>
          <a:p>
            <a:pPr marL="174625" indent="-161925">
              <a:lnSpc>
                <a:spcPts val="1295"/>
              </a:lnSpc>
              <a:buChar char="▪"/>
              <a:tabLst>
                <a:tab pos="174625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(Data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Modelling)</a:t>
            </a:r>
            <a:endParaRPr sz="1000" dirty="0">
              <a:latin typeface="Arial MT"/>
              <a:cs typeface="Arial MT"/>
            </a:endParaRPr>
          </a:p>
          <a:p>
            <a:pPr marL="177800" indent="-165100">
              <a:lnSpc>
                <a:spcPts val="1310"/>
              </a:lnSpc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collaborate,</a:t>
            </a:r>
            <a:endParaRPr sz="1100" dirty="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  <a:spcBef>
                <a:spcPts val="70"/>
              </a:spcBef>
            </a:pP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securely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57793" y="4307576"/>
            <a:ext cx="2186305" cy="0"/>
          </a:xfrm>
          <a:custGeom>
            <a:avLst/>
            <a:gdLst/>
            <a:ahLst/>
            <a:cxnLst/>
            <a:rect l="l" t="t" r="r" b="b"/>
            <a:pathLst>
              <a:path w="2186304">
                <a:moveTo>
                  <a:pt x="0" y="0"/>
                </a:moveTo>
                <a:lnTo>
                  <a:pt x="2186207" y="1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07300" y="398627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CREATOR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635" cy="5143500"/>
            <a:chOff x="0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527040" cy="5143500"/>
            </a:xfrm>
            <a:custGeom>
              <a:avLst/>
              <a:gdLst/>
              <a:ahLst/>
              <a:cxnLst/>
              <a:rect l="l" t="t" r="r" b="b"/>
              <a:pathLst>
                <a:path w="5527040" h="5143500">
                  <a:moveTo>
                    <a:pt x="0" y="5143499"/>
                  </a:moveTo>
                  <a:lnTo>
                    <a:pt x="5527006" y="5143499"/>
                  </a:lnTo>
                  <a:lnTo>
                    <a:pt x="5527006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27006" y="0"/>
              <a:ext cx="3617595" cy="5143500"/>
            </a:xfrm>
            <a:custGeom>
              <a:avLst/>
              <a:gdLst/>
              <a:ahLst/>
              <a:cxnLst/>
              <a:rect l="l" t="t" r="r" b="b"/>
              <a:pathLst>
                <a:path w="3617595" h="5143500">
                  <a:moveTo>
                    <a:pt x="3617099" y="0"/>
                  </a:moveTo>
                  <a:lnTo>
                    <a:pt x="0" y="0"/>
                  </a:lnTo>
                  <a:lnTo>
                    <a:pt x="0" y="5143499"/>
                  </a:lnTo>
                  <a:lnTo>
                    <a:pt x="3617099" y="5143499"/>
                  </a:lnTo>
                  <a:lnTo>
                    <a:pt x="3617099" y="0"/>
                  </a:lnTo>
                  <a:close/>
                </a:path>
              </a:pathLst>
            </a:custGeom>
            <a:solidFill>
              <a:srgbClr val="3D8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24" y="1811098"/>
            <a:ext cx="149923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  <a:tabLst>
                <a:tab pos="316865" algn="l"/>
              </a:tabLst>
            </a:pPr>
            <a:r>
              <a:rPr sz="1400" spc="-610" dirty="0">
                <a:latin typeface="Arial MT"/>
                <a:cs typeface="Arial MT"/>
              </a:rPr>
              <a:t>●</a:t>
            </a:r>
            <a:r>
              <a:rPr sz="1400" dirty="0">
                <a:latin typeface="Arial MT"/>
                <a:cs typeface="Arial MT"/>
              </a:rPr>
              <a:t>	Text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goes</a:t>
            </a:r>
            <a:r>
              <a:rPr sz="1400" spc="-20" dirty="0">
                <a:latin typeface="Arial MT"/>
                <a:cs typeface="Arial MT"/>
              </a:rPr>
              <a:t> here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6958965" cy="5143500"/>
            <a:chOff x="0" y="0"/>
            <a:chExt cx="6958965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58583" cy="5141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40" y="0"/>
              <a:ext cx="1508760" cy="4480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622" y="0"/>
              <a:ext cx="6943725" cy="5143500"/>
            </a:xfrm>
            <a:custGeom>
              <a:avLst/>
              <a:gdLst/>
              <a:ahLst/>
              <a:cxnLst/>
              <a:rect l="l" t="t" r="r" b="b"/>
              <a:pathLst>
                <a:path w="6943725" h="5143500">
                  <a:moveTo>
                    <a:pt x="694317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6943172" y="5143498"/>
                  </a:lnTo>
                  <a:lnTo>
                    <a:pt x="6943172" y="0"/>
                  </a:lnTo>
                  <a:close/>
                </a:path>
              </a:pathLst>
            </a:custGeom>
            <a:solidFill>
              <a:srgbClr val="F2F2F2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232" y="2063495"/>
              <a:ext cx="667512" cy="85953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070980" y="83311"/>
            <a:ext cx="1778000" cy="8578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5080" indent="-228600">
              <a:lnSpc>
                <a:spcPct val="102200"/>
              </a:lnSpc>
              <a:spcBef>
                <a:spcPts val="25"/>
              </a:spcBef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2110" y="4327144"/>
            <a:ext cx="199008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Calibri"/>
              <a:buChar char="▪"/>
              <a:tabLst>
                <a:tab pos="291465" algn="l"/>
              </a:tabLst>
            </a:pPr>
            <a:r>
              <a:rPr sz="1300" spc="-55" dirty="0">
                <a:solidFill>
                  <a:srgbClr val="FFFFFF"/>
                </a:solidFill>
                <a:latin typeface="Verdana"/>
                <a:cs typeface="Verdana"/>
              </a:rPr>
              <a:t>Tableau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Verdana"/>
                <a:cs typeface="Verdana"/>
              </a:rPr>
              <a:t>Server/Cloud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2867" y="1082039"/>
            <a:ext cx="182435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faster,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deeper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endParaRPr sz="1100" dirty="0">
              <a:latin typeface="Arial MT"/>
              <a:cs typeface="Arial MT"/>
            </a:endParaRPr>
          </a:p>
          <a:p>
            <a:pPr marL="177800" indent="-165100">
              <a:lnSpc>
                <a:spcPts val="1310"/>
              </a:lnSpc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Drive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smarter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decisions</a:t>
            </a:r>
            <a:endParaRPr sz="1100" dirty="0">
              <a:latin typeface="Arial MT"/>
              <a:cs typeface="Arial MT"/>
            </a:endParaRPr>
          </a:p>
          <a:p>
            <a:pPr marL="177800" marR="232410" indent="-165100">
              <a:lnSpc>
                <a:spcPts val="1300"/>
              </a:lnSpc>
              <a:spcBef>
                <a:spcPts val="45"/>
              </a:spcBef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collaborate, securely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5112" y="1098938"/>
            <a:ext cx="8823960" cy="3213735"/>
            <a:chOff x="325112" y="1098938"/>
            <a:chExt cx="8823960" cy="3213735"/>
          </a:xfrm>
        </p:grpSpPr>
        <p:sp>
          <p:nvSpPr>
            <p:cNvPr id="15" name="object 15"/>
            <p:cNvSpPr/>
            <p:nvPr/>
          </p:nvSpPr>
          <p:spPr>
            <a:xfrm>
              <a:off x="6957792" y="4307576"/>
              <a:ext cx="2186305" cy="0"/>
            </a:xfrm>
            <a:custGeom>
              <a:avLst/>
              <a:gdLst/>
              <a:ahLst/>
              <a:cxnLst/>
              <a:rect l="l" t="t" r="r" b="b"/>
              <a:pathLst>
                <a:path w="2186304">
                  <a:moveTo>
                    <a:pt x="0" y="0"/>
                  </a:moveTo>
                  <a:lnTo>
                    <a:pt x="2186207" y="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812" y="1111637"/>
              <a:ext cx="2282190" cy="954405"/>
            </a:xfrm>
            <a:custGeom>
              <a:avLst/>
              <a:gdLst/>
              <a:ahLst/>
              <a:cxnLst/>
              <a:rect l="l" t="t" r="r" b="b"/>
              <a:pathLst>
                <a:path w="2282190" h="954405">
                  <a:moveTo>
                    <a:pt x="1155864" y="0"/>
                  </a:moveTo>
                  <a:lnTo>
                    <a:pt x="1102604" y="205"/>
                  </a:lnTo>
                  <a:lnTo>
                    <a:pt x="1049324" y="1452"/>
                  </a:lnTo>
                  <a:lnTo>
                    <a:pt x="996115" y="3747"/>
                  </a:lnTo>
                  <a:lnTo>
                    <a:pt x="943066" y="7096"/>
                  </a:lnTo>
                  <a:lnTo>
                    <a:pt x="890270" y="11507"/>
                  </a:lnTo>
                  <a:lnTo>
                    <a:pt x="837817" y="16987"/>
                  </a:lnTo>
                  <a:lnTo>
                    <a:pt x="785798" y="23542"/>
                  </a:lnTo>
                  <a:lnTo>
                    <a:pt x="734304" y="31178"/>
                  </a:lnTo>
                  <a:lnTo>
                    <a:pt x="683427" y="39903"/>
                  </a:lnTo>
                  <a:lnTo>
                    <a:pt x="633257" y="49724"/>
                  </a:lnTo>
                  <a:lnTo>
                    <a:pt x="583885" y="60647"/>
                  </a:lnTo>
                  <a:lnTo>
                    <a:pt x="535403" y="72679"/>
                  </a:lnTo>
                  <a:lnTo>
                    <a:pt x="487901" y="85827"/>
                  </a:lnTo>
                  <a:lnTo>
                    <a:pt x="427765" y="104611"/>
                  </a:lnTo>
                  <a:lnTo>
                    <a:pt x="371411" y="124715"/>
                  </a:lnTo>
                  <a:lnTo>
                    <a:pt x="318877" y="146052"/>
                  </a:lnTo>
                  <a:lnTo>
                    <a:pt x="270201" y="168534"/>
                  </a:lnTo>
                  <a:lnTo>
                    <a:pt x="225419" y="192074"/>
                  </a:lnTo>
                  <a:lnTo>
                    <a:pt x="184569" y="216584"/>
                  </a:lnTo>
                  <a:lnTo>
                    <a:pt x="147688" y="241976"/>
                  </a:lnTo>
                  <a:lnTo>
                    <a:pt x="114813" y="268164"/>
                  </a:lnTo>
                  <a:lnTo>
                    <a:pt x="85982" y="295059"/>
                  </a:lnTo>
                  <a:lnTo>
                    <a:pt x="40600" y="350621"/>
                  </a:lnTo>
                  <a:lnTo>
                    <a:pt x="11840" y="407963"/>
                  </a:lnTo>
                  <a:lnTo>
                    <a:pt x="0" y="466384"/>
                  </a:lnTo>
                  <a:lnTo>
                    <a:pt x="518" y="495781"/>
                  </a:lnTo>
                  <a:lnTo>
                    <a:pt x="14617" y="554508"/>
                  </a:lnTo>
                  <a:lnTo>
                    <a:pt x="46381" y="612564"/>
                  </a:lnTo>
                  <a:lnTo>
                    <a:pt x="96109" y="669248"/>
                  </a:lnTo>
                  <a:lnTo>
                    <a:pt x="127803" y="696856"/>
                  </a:lnTo>
                  <a:lnTo>
                    <a:pt x="164099" y="723859"/>
                  </a:lnTo>
                  <a:lnTo>
                    <a:pt x="205035" y="750169"/>
                  </a:lnTo>
                  <a:lnTo>
                    <a:pt x="238766" y="769366"/>
                  </a:lnTo>
                  <a:lnTo>
                    <a:pt x="274337" y="787657"/>
                  </a:lnTo>
                  <a:lnTo>
                    <a:pt x="311658" y="805035"/>
                  </a:lnTo>
                  <a:lnTo>
                    <a:pt x="350639" y="821494"/>
                  </a:lnTo>
                  <a:lnTo>
                    <a:pt x="391187" y="837027"/>
                  </a:lnTo>
                  <a:lnTo>
                    <a:pt x="433213" y="851627"/>
                  </a:lnTo>
                  <a:lnTo>
                    <a:pt x="476624" y="865288"/>
                  </a:lnTo>
                  <a:lnTo>
                    <a:pt x="521331" y="878002"/>
                  </a:lnTo>
                  <a:lnTo>
                    <a:pt x="567241" y="889763"/>
                  </a:lnTo>
                  <a:lnTo>
                    <a:pt x="614265" y="900564"/>
                  </a:lnTo>
                  <a:lnTo>
                    <a:pt x="662310" y="910398"/>
                  </a:lnTo>
                  <a:lnTo>
                    <a:pt x="711287" y="919259"/>
                  </a:lnTo>
                  <a:lnTo>
                    <a:pt x="761103" y="927140"/>
                  </a:lnTo>
                  <a:lnTo>
                    <a:pt x="811668" y="934034"/>
                  </a:lnTo>
                  <a:lnTo>
                    <a:pt x="862891" y="939933"/>
                  </a:lnTo>
                  <a:lnTo>
                    <a:pt x="914681" y="944832"/>
                  </a:lnTo>
                  <a:lnTo>
                    <a:pt x="966947" y="948724"/>
                  </a:lnTo>
                  <a:lnTo>
                    <a:pt x="1019598" y="951602"/>
                  </a:lnTo>
                  <a:lnTo>
                    <a:pt x="1072542" y="953459"/>
                  </a:lnTo>
                  <a:lnTo>
                    <a:pt x="1125690" y="954288"/>
                  </a:lnTo>
                  <a:lnTo>
                    <a:pt x="1178949" y="954082"/>
                  </a:lnTo>
                  <a:lnTo>
                    <a:pt x="1232229" y="952836"/>
                  </a:lnTo>
                  <a:lnTo>
                    <a:pt x="1285439" y="950541"/>
                  </a:lnTo>
                  <a:lnTo>
                    <a:pt x="1338488" y="947191"/>
                  </a:lnTo>
                  <a:lnTo>
                    <a:pt x="1391284" y="942780"/>
                  </a:lnTo>
                  <a:lnTo>
                    <a:pt x="1443737" y="937301"/>
                  </a:lnTo>
                  <a:lnTo>
                    <a:pt x="1495756" y="930746"/>
                  </a:lnTo>
                  <a:lnTo>
                    <a:pt x="1547249" y="923110"/>
                  </a:lnTo>
                  <a:lnTo>
                    <a:pt x="1598127" y="914384"/>
                  </a:lnTo>
                  <a:lnTo>
                    <a:pt x="1648297" y="904564"/>
                  </a:lnTo>
                  <a:lnTo>
                    <a:pt x="1697668" y="893641"/>
                  </a:lnTo>
                  <a:lnTo>
                    <a:pt x="1746151" y="881609"/>
                  </a:lnTo>
                  <a:lnTo>
                    <a:pt x="1793653" y="868461"/>
                  </a:lnTo>
                  <a:lnTo>
                    <a:pt x="2185515" y="900469"/>
                  </a:lnTo>
                  <a:lnTo>
                    <a:pt x="2096647" y="737689"/>
                  </a:lnTo>
                  <a:lnTo>
                    <a:pt x="2141198" y="706596"/>
                  </a:lnTo>
                  <a:lnTo>
                    <a:pt x="2179616" y="674521"/>
                  </a:lnTo>
                  <a:lnTo>
                    <a:pt x="2211906" y="641609"/>
                  </a:lnTo>
                  <a:lnTo>
                    <a:pt x="2238073" y="608007"/>
                  </a:lnTo>
                  <a:lnTo>
                    <a:pt x="2258123" y="573861"/>
                  </a:lnTo>
                  <a:lnTo>
                    <a:pt x="2279893" y="504520"/>
                  </a:lnTo>
                  <a:lnTo>
                    <a:pt x="2281625" y="469617"/>
                  </a:lnTo>
                  <a:lnTo>
                    <a:pt x="2277261" y="434755"/>
                  </a:lnTo>
                  <a:lnTo>
                    <a:pt x="2250271" y="365735"/>
                  </a:lnTo>
                  <a:lnTo>
                    <a:pt x="2227656" y="331870"/>
                  </a:lnTo>
                  <a:lnTo>
                    <a:pt x="2198967" y="298630"/>
                  </a:lnTo>
                  <a:lnTo>
                    <a:pt x="2164211" y="266160"/>
                  </a:lnTo>
                  <a:lnTo>
                    <a:pt x="2123393" y="234607"/>
                  </a:lnTo>
                  <a:lnTo>
                    <a:pt x="2076518" y="204118"/>
                  </a:lnTo>
                  <a:lnTo>
                    <a:pt x="2042788" y="184921"/>
                  </a:lnTo>
                  <a:lnTo>
                    <a:pt x="2007217" y="166630"/>
                  </a:lnTo>
                  <a:lnTo>
                    <a:pt x="1969895" y="149252"/>
                  </a:lnTo>
                  <a:lnTo>
                    <a:pt x="1930915" y="132793"/>
                  </a:lnTo>
                  <a:lnTo>
                    <a:pt x="1890366" y="117260"/>
                  </a:lnTo>
                  <a:lnTo>
                    <a:pt x="1848341" y="102660"/>
                  </a:lnTo>
                  <a:lnTo>
                    <a:pt x="1804929" y="88999"/>
                  </a:lnTo>
                  <a:lnTo>
                    <a:pt x="1760223" y="76285"/>
                  </a:lnTo>
                  <a:lnTo>
                    <a:pt x="1714312" y="64524"/>
                  </a:lnTo>
                  <a:lnTo>
                    <a:pt x="1667289" y="53723"/>
                  </a:lnTo>
                  <a:lnTo>
                    <a:pt x="1619243" y="43889"/>
                  </a:lnTo>
                  <a:lnTo>
                    <a:pt x="1570267" y="35028"/>
                  </a:lnTo>
                  <a:lnTo>
                    <a:pt x="1520451" y="27147"/>
                  </a:lnTo>
                  <a:lnTo>
                    <a:pt x="1469885" y="20253"/>
                  </a:lnTo>
                  <a:lnTo>
                    <a:pt x="1418662" y="14354"/>
                  </a:lnTo>
                  <a:lnTo>
                    <a:pt x="1366872" y="9455"/>
                  </a:lnTo>
                  <a:lnTo>
                    <a:pt x="1314606" y="5563"/>
                  </a:lnTo>
                  <a:lnTo>
                    <a:pt x="1261956" y="2685"/>
                  </a:lnTo>
                  <a:lnTo>
                    <a:pt x="1209011" y="828"/>
                  </a:lnTo>
                  <a:lnTo>
                    <a:pt x="1155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812" y="1111638"/>
              <a:ext cx="2282190" cy="954405"/>
            </a:xfrm>
            <a:custGeom>
              <a:avLst/>
              <a:gdLst/>
              <a:ahLst/>
              <a:cxnLst/>
              <a:rect l="l" t="t" r="r" b="b"/>
              <a:pathLst>
                <a:path w="2282190" h="954405">
                  <a:moveTo>
                    <a:pt x="2185514" y="900469"/>
                  </a:moveTo>
                  <a:lnTo>
                    <a:pt x="1793652" y="868460"/>
                  </a:lnTo>
                  <a:lnTo>
                    <a:pt x="1746150" y="881608"/>
                  </a:lnTo>
                  <a:lnTo>
                    <a:pt x="1697668" y="893640"/>
                  </a:lnTo>
                  <a:lnTo>
                    <a:pt x="1648297" y="904563"/>
                  </a:lnTo>
                  <a:lnTo>
                    <a:pt x="1598127" y="914384"/>
                  </a:lnTo>
                  <a:lnTo>
                    <a:pt x="1547249" y="923109"/>
                  </a:lnTo>
                  <a:lnTo>
                    <a:pt x="1495756" y="930746"/>
                  </a:lnTo>
                  <a:lnTo>
                    <a:pt x="1443737" y="937300"/>
                  </a:lnTo>
                  <a:lnTo>
                    <a:pt x="1391284" y="942780"/>
                  </a:lnTo>
                  <a:lnTo>
                    <a:pt x="1338487" y="947191"/>
                  </a:lnTo>
                  <a:lnTo>
                    <a:pt x="1285439" y="950541"/>
                  </a:lnTo>
                  <a:lnTo>
                    <a:pt x="1232229" y="952835"/>
                  </a:lnTo>
                  <a:lnTo>
                    <a:pt x="1178949" y="954082"/>
                  </a:lnTo>
                  <a:lnTo>
                    <a:pt x="1125690" y="954287"/>
                  </a:lnTo>
                  <a:lnTo>
                    <a:pt x="1072542" y="953458"/>
                  </a:lnTo>
                  <a:lnTo>
                    <a:pt x="1019598" y="951602"/>
                  </a:lnTo>
                  <a:lnTo>
                    <a:pt x="966947" y="948724"/>
                  </a:lnTo>
                  <a:lnTo>
                    <a:pt x="914681" y="944832"/>
                  </a:lnTo>
                  <a:lnTo>
                    <a:pt x="862891" y="939933"/>
                  </a:lnTo>
                  <a:lnTo>
                    <a:pt x="811668" y="934033"/>
                  </a:lnTo>
                  <a:lnTo>
                    <a:pt x="761103" y="927140"/>
                  </a:lnTo>
                  <a:lnTo>
                    <a:pt x="711287" y="919259"/>
                  </a:lnTo>
                  <a:lnTo>
                    <a:pt x="662310" y="910398"/>
                  </a:lnTo>
                  <a:lnTo>
                    <a:pt x="614265" y="900564"/>
                  </a:lnTo>
                  <a:lnTo>
                    <a:pt x="567241" y="889763"/>
                  </a:lnTo>
                  <a:lnTo>
                    <a:pt x="521331" y="878002"/>
                  </a:lnTo>
                  <a:lnTo>
                    <a:pt x="476624" y="865287"/>
                  </a:lnTo>
                  <a:lnTo>
                    <a:pt x="433213" y="851627"/>
                  </a:lnTo>
                  <a:lnTo>
                    <a:pt x="391187" y="837027"/>
                  </a:lnTo>
                  <a:lnTo>
                    <a:pt x="350639" y="821494"/>
                  </a:lnTo>
                  <a:lnTo>
                    <a:pt x="311659" y="805035"/>
                  </a:lnTo>
                  <a:lnTo>
                    <a:pt x="274337" y="787656"/>
                  </a:lnTo>
                  <a:lnTo>
                    <a:pt x="238766" y="769366"/>
                  </a:lnTo>
                  <a:lnTo>
                    <a:pt x="205036" y="750169"/>
                  </a:lnTo>
                  <a:lnTo>
                    <a:pt x="164099" y="723859"/>
                  </a:lnTo>
                  <a:lnTo>
                    <a:pt x="127803" y="696856"/>
                  </a:lnTo>
                  <a:lnTo>
                    <a:pt x="96109" y="669247"/>
                  </a:lnTo>
                  <a:lnTo>
                    <a:pt x="68981" y="641121"/>
                  </a:lnTo>
                  <a:lnTo>
                    <a:pt x="28272" y="583664"/>
                  </a:lnTo>
                  <a:lnTo>
                    <a:pt x="5378" y="525185"/>
                  </a:lnTo>
                  <a:lnTo>
                    <a:pt x="0" y="466384"/>
                  </a:lnTo>
                  <a:lnTo>
                    <a:pt x="3786" y="437082"/>
                  </a:lnTo>
                  <a:lnTo>
                    <a:pt x="24123" y="379113"/>
                  </a:lnTo>
                  <a:lnTo>
                    <a:pt x="61232" y="322573"/>
                  </a:lnTo>
                  <a:lnTo>
                    <a:pt x="114813" y="268163"/>
                  </a:lnTo>
                  <a:lnTo>
                    <a:pt x="147688" y="241976"/>
                  </a:lnTo>
                  <a:lnTo>
                    <a:pt x="184569" y="216583"/>
                  </a:lnTo>
                  <a:lnTo>
                    <a:pt x="225419" y="192073"/>
                  </a:lnTo>
                  <a:lnTo>
                    <a:pt x="270201" y="168534"/>
                  </a:lnTo>
                  <a:lnTo>
                    <a:pt x="318877" y="146052"/>
                  </a:lnTo>
                  <a:lnTo>
                    <a:pt x="371411" y="124715"/>
                  </a:lnTo>
                  <a:lnTo>
                    <a:pt x="427765" y="104610"/>
                  </a:lnTo>
                  <a:lnTo>
                    <a:pt x="487901" y="85827"/>
                  </a:lnTo>
                  <a:lnTo>
                    <a:pt x="535403" y="72679"/>
                  </a:lnTo>
                  <a:lnTo>
                    <a:pt x="583886" y="60647"/>
                  </a:lnTo>
                  <a:lnTo>
                    <a:pt x="633257" y="49724"/>
                  </a:lnTo>
                  <a:lnTo>
                    <a:pt x="683427" y="39903"/>
                  </a:lnTo>
                  <a:lnTo>
                    <a:pt x="734304" y="31178"/>
                  </a:lnTo>
                  <a:lnTo>
                    <a:pt x="785798" y="23541"/>
                  </a:lnTo>
                  <a:lnTo>
                    <a:pt x="837817" y="16987"/>
                  </a:lnTo>
                  <a:lnTo>
                    <a:pt x="890270" y="11507"/>
                  </a:lnTo>
                  <a:lnTo>
                    <a:pt x="943066" y="7096"/>
                  </a:lnTo>
                  <a:lnTo>
                    <a:pt x="996115" y="3746"/>
                  </a:lnTo>
                  <a:lnTo>
                    <a:pt x="1049325" y="1452"/>
                  </a:lnTo>
                  <a:lnTo>
                    <a:pt x="1102605" y="205"/>
                  </a:lnTo>
                  <a:lnTo>
                    <a:pt x="1155864" y="0"/>
                  </a:lnTo>
                  <a:lnTo>
                    <a:pt x="1209011" y="829"/>
                  </a:lnTo>
                  <a:lnTo>
                    <a:pt x="1261956" y="2685"/>
                  </a:lnTo>
                  <a:lnTo>
                    <a:pt x="1314606" y="5563"/>
                  </a:lnTo>
                  <a:lnTo>
                    <a:pt x="1366872" y="9455"/>
                  </a:lnTo>
                  <a:lnTo>
                    <a:pt x="1418662" y="14354"/>
                  </a:lnTo>
                  <a:lnTo>
                    <a:pt x="1469885" y="20254"/>
                  </a:lnTo>
                  <a:lnTo>
                    <a:pt x="1520451" y="27147"/>
                  </a:lnTo>
                  <a:lnTo>
                    <a:pt x="1570267" y="35028"/>
                  </a:lnTo>
                  <a:lnTo>
                    <a:pt x="1619243" y="43889"/>
                  </a:lnTo>
                  <a:lnTo>
                    <a:pt x="1667289" y="53723"/>
                  </a:lnTo>
                  <a:lnTo>
                    <a:pt x="1714312" y="64524"/>
                  </a:lnTo>
                  <a:lnTo>
                    <a:pt x="1760223" y="76285"/>
                  </a:lnTo>
                  <a:lnTo>
                    <a:pt x="1804929" y="89000"/>
                  </a:lnTo>
                  <a:lnTo>
                    <a:pt x="1848341" y="102660"/>
                  </a:lnTo>
                  <a:lnTo>
                    <a:pt x="1890366" y="117260"/>
                  </a:lnTo>
                  <a:lnTo>
                    <a:pt x="1930915" y="132793"/>
                  </a:lnTo>
                  <a:lnTo>
                    <a:pt x="1969895" y="149252"/>
                  </a:lnTo>
                  <a:lnTo>
                    <a:pt x="2007217" y="166631"/>
                  </a:lnTo>
                  <a:lnTo>
                    <a:pt x="2042788" y="184922"/>
                  </a:lnTo>
                  <a:lnTo>
                    <a:pt x="2076518" y="204118"/>
                  </a:lnTo>
                  <a:lnTo>
                    <a:pt x="2123393" y="234608"/>
                  </a:lnTo>
                  <a:lnTo>
                    <a:pt x="2164211" y="266160"/>
                  </a:lnTo>
                  <a:lnTo>
                    <a:pt x="2198967" y="298630"/>
                  </a:lnTo>
                  <a:lnTo>
                    <a:pt x="2227656" y="331870"/>
                  </a:lnTo>
                  <a:lnTo>
                    <a:pt x="2250271" y="365735"/>
                  </a:lnTo>
                  <a:lnTo>
                    <a:pt x="2266808" y="400079"/>
                  </a:lnTo>
                  <a:lnTo>
                    <a:pt x="2281625" y="469617"/>
                  </a:lnTo>
                  <a:lnTo>
                    <a:pt x="2279893" y="504519"/>
                  </a:lnTo>
                  <a:lnTo>
                    <a:pt x="2258123" y="573861"/>
                  </a:lnTo>
                  <a:lnTo>
                    <a:pt x="2238073" y="608007"/>
                  </a:lnTo>
                  <a:lnTo>
                    <a:pt x="2211906" y="641609"/>
                  </a:lnTo>
                  <a:lnTo>
                    <a:pt x="2179616" y="674521"/>
                  </a:lnTo>
                  <a:lnTo>
                    <a:pt x="2141199" y="706596"/>
                  </a:lnTo>
                  <a:lnTo>
                    <a:pt x="2096647" y="737689"/>
                  </a:lnTo>
                  <a:lnTo>
                    <a:pt x="2185514" y="900469"/>
                  </a:lnTo>
                  <a:close/>
                </a:path>
              </a:pathLst>
            </a:custGeom>
            <a:ln w="25400">
              <a:solidFill>
                <a:srgbClr val="DCDC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9615" y="1402079"/>
            <a:ext cx="13804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0970">
              <a:lnSpc>
                <a:spcPct val="100000"/>
              </a:lnSpc>
              <a:spcBef>
                <a:spcPts val="100"/>
              </a:spcBef>
            </a:pP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Consume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Insights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(Dashboards,</a:t>
            </a:r>
            <a:r>
              <a:rPr sz="1100" i="1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Reports)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01" y="411333"/>
            <a:ext cx="6198321" cy="431569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613706" y="597407"/>
            <a:ext cx="1052195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95800"/>
              </a:lnSpc>
              <a:spcBef>
                <a:spcPts val="155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From</a:t>
            </a:r>
            <a:r>
              <a:rPr sz="1100" i="1" spc="-5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any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device,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Full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Interactivity,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Filtering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&amp;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Drill Down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0178" y="4020311"/>
            <a:ext cx="788035" cy="5130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2860" algn="just">
              <a:lnSpc>
                <a:spcPct val="95500"/>
              </a:lnSpc>
              <a:spcBef>
                <a:spcPts val="160"/>
              </a:spcBef>
            </a:pP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Self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Service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Ask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+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Explain</a:t>
            </a:r>
            <a:r>
              <a:rPr sz="1100" i="1" spc="-1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0729" y="3624072"/>
            <a:ext cx="926465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95800"/>
              </a:lnSpc>
              <a:spcBef>
                <a:spcPts val="155"/>
              </a:spcBef>
            </a:pP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Receive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 Alerts,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Notifications, Subscriptions Emails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54800" y="2249423"/>
            <a:ext cx="127190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065" marR="5080" indent="-635" algn="ctr">
              <a:lnSpc>
                <a:spcPct val="94500"/>
              </a:lnSpc>
              <a:spcBef>
                <a:spcPts val="170"/>
              </a:spcBef>
            </a:pP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Commenting 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@mentions</a:t>
            </a:r>
            <a:r>
              <a:rPr sz="1100" i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,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Collaborate</a:t>
            </a:r>
            <a:r>
              <a:rPr sz="1100" i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Securely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07300" y="3986276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VIEWER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834" y="3291840"/>
            <a:ext cx="779780" cy="839469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-635" algn="ctr">
              <a:lnSpc>
                <a:spcPct val="96400"/>
              </a:lnSpc>
              <a:spcBef>
                <a:spcPts val="145"/>
              </a:spcBef>
            </a:pP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Download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Power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point,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pdf,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image, 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Summarized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635" cy="5143500"/>
            <a:chOff x="0" y="0"/>
            <a:chExt cx="914463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527040" cy="5143500"/>
            </a:xfrm>
            <a:custGeom>
              <a:avLst/>
              <a:gdLst/>
              <a:ahLst/>
              <a:cxnLst/>
              <a:rect l="l" t="t" r="r" b="b"/>
              <a:pathLst>
                <a:path w="5527040" h="5143500">
                  <a:moveTo>
                    <a:pt x="0" y="5143499"/>
                  </a:moveTo>
                  <a:lnTo>
                    <a:pt x="5527006" y="5143499"/>
                  </a:lnTo>
                  <a:lnTo>
                    <a:pt x="5527006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27006" y="0"/>
              <a:ext cx="3617595" cy="5143500"/>
            </a:xfrm>
            <a:custGeom>
              <a:avLst/>
              <a:gdLst/>
              <a:ahLst/>
              <a:cxnLst/>
              <a:rect l="l" t="t" r="r" b="b"/>
              <a:pathLst>
                <a:path w="3617595" h="5143500">
                  <a:moveTo>
                    <a:pt x="3617099" y="0"/>
                  </a:moveTo>
                  <a:lnTo>
                    <a:pt x="0" y="0"/>
                  </a:lnTo>
                  <a:lnTo>
                    <a:pt x="0" y="5143499"/>
                  </a:lnTo>
                  <a:lnTo>
                    <a:pt x="3617099" y="5143499"/>
                  </a:lnTo>
                  <a:lnTo>
                    <a:pt x="3617099" y="0"/>
                  </a:lnTo>
                  <a:close/>
                </a:path>
              </a:pathLst>
            </a:custGeom>
            <a:solidFill>
              <a:srgbClr val="3D8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24" y="1811098"/>
            <a:ext cx="149923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  <a:tabLst>
                <a:tab pos="316865" algn="l"/>
              </a:tabLst>
            </a:pPr>
            <a:r>
              <a:rPr sz="1400" spc="-610" dirty="0">
                <a:latin typeface="Arial MT"/>
                <a:cs typeface="Arial MT"/>
              </a:rPr>
              <a:t>●</a:t>
            </a:r>
            <a:r>
              <a:rPr sz="1400" dirty="0">
                <a:latin typeface="Arial MT"/>
                <a:cs typeface="Arial MT"/>
              </a:rPr>
              <a:t>	Text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goes</a:t>
            </a:r>
            <a:r>
              <a:rPr sz="1400" spc="-20" dirty="0">
                <a:latin typeface="Arial MT"/>
                <a:cs typeface="Arial MT"/>
              </a:rPr>
              <a:t> here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12331" y="0"/>
            <a:ext cx="6971030" cy="5143500"/>
            <a:chOff x="-12331" y="0"/>
            <a:chExt cx="697103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58583" cy="5141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9" y="0"/>
              <a:ext cx="1508760" cy="4480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42" y="0"/>
              <a:ext cx="6943725" cy="5143500"/>
            </a:xfrm>
            <a:custGeom>
              <a:avLst/>
              <a:gdLst/>
              <a:ahLst/>
              <a:cxnLst/>
              <a:rect l="l" t="t" r="r" b="b"/>
              <a:pathLst>
                <a:path w="6943725" h="5143500">
                  <a:moveTo>
                    <a:pt x="694317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6943172" y="5143498"/>
                  </a:lnTo>
                  <a:lnTo>
                    <a:pt x="6943172" y="0"/>
                  </a:lnTo>
                  <a:close/>
                </a:path>
              </a:pathLst>
            </a:custGeom>
            <a:solidFill>
              <a:srgbClr val="F2F2F2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232" y="2063495"/>
              <a:ext cx="667512" cy="8595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331" y="411333"/>
              <a:ext cx="6264654" cy="459881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25121" y="83311"/>
            <a:ext cx="1778000" cy="8578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5080" indent="-228600">
              <a:lnSpc>
                <a:spcPct val="102200"/>
              </a:lnSpc>
              <a:spcBef>
                <a:spcPts val="25"/>
              </a:spcBef>
            </a:pP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2867" y="1082039"/>
            <a:ext cx="182435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faster,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deeper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endParaRPr sz="1100" dirty="0">
              <a:latin typeface="Arial MT"/>
              <a:cs typeface="Arial MT"/>
            </a:endParaRPr>
          </a:p>
          <a:p>
            <a:pPr marL="177800" indent="-165100">
              <a:lnSpc>
                <a:spcPts val="1310"/>
              </a:lnSpc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Drive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smarter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decisions</a:t>
            </a:r>
            <a:endParaRPr sz="1100" dirty="0">
              <a:latin typeface="Arial MT"/>
              <a:cs typeface="Arial MT"/>
            </a:endParaRPr>
          </a:p>
          <a:p>
            <a:pPr marL="177800" marR="232410" indent="-165100">
              <a:lnSpc>
                <a:spcPts val="1300"/>
              </a:lnSpc>
              <a:spcBef>
                <a:spcPts val="45"/>
              </a:spcBef>
              <a:buClr>
                <a:srgbClr val="000000"/>
              </a:buClr>
              <a:buFont typeface="Calibri"/>
              <a:buChar char="▪"/>
              <a:tabLst>
                <a:tab pos="177800" algn="l"/>
              </a:tabLst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collaborate, securely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9453" y="905255"/>
            <a:ext cx="109918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ctr">
              <a:lnSpc>
                <a:spcPct val="94500"/>
              </a:lnSpc>
              <a:spcBef>
                <a:spcPts val="170"/>
              </a:spcBef>
            </a:pP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Consume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Insights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(Dashboards, Reports)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13706" y="597407"/>
            <a:ext cx="1052195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95800"/>
              </a:lnSpc>
              <a:spcBef>
                <a:spcPts val="155"/>
              </a:spcBef>
            </a:pP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From</a:t>
            </a:r>
            <a:r>
              <a:rPr sz="1100" i="1" spc="-5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any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device,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Full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Interactivity,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Filtering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&amp;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Drill Down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575" y="4303776"/>
            <a:ext cx="788035" cy="5130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2860" algn="just">
              <a:lnSpc>
                <a:spcPct val="95500"/>
              </a:lnSpc>
              <a:spcBef>
                <a:spcPts val="160"/>
              </a:spcBef>
            </a:pP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Self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Service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Ask</a:t>
            </a:r>
            <a:r>
              <a:rPr sz="1100" i="1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+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Explain</a:t>
            </a:r>
            <a:r>
              <a:rPr sz="1100" i="1" spc="-1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0729" y="3624072"/>
            <a:ext cx="926465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95800"/>
              </a:lnSpc>
              <a:spcBef>
                <a:spcPts val="155"/>
              </a:spcBef>
            </a:pP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Receive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 Alerts,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Notifications, Subscriptions Emails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54800" y="2249423"/>
            <a:ext cx="1271905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065" marR="5080" indent="-635" algn="ctr">
              <a:lnSpc>
                <a:spcPct val="94500"/>
              </a:lnSpc>
              <a:spcBef>
                <a:spcPts val="170"/>
              </a:spcBef>
            </a:pP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Commenting </a:t>
            </a:r>
            <a:r>
              <a:rPr sz="1100" i="1" spc="-35" dirty="0">
                <a:solidFill>
                  <a:srgbClr val="7F7F7F"/>
                </a:solidFill>
                <a:latin typeface="Arial"/>
                <a:cs typeface="Arial"/>
              </a:rPr>
              <a:t>@mentions</a:t>
            </a:r>
            <a:r>
              <a:rPr sz="1100" i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,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Collaborate</a:t>
            </a:r>
            <a:r>
              <a:rPr sz="1100" i="1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Securely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5093" y="3894132"/>
            <a:ext cx="2211705" cy="65659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  <a:tabLst>
                <a:tab pos="2198370" algn="l"/>
              </a:tabLst>
            </a:pP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EXPLORER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	</a:t>
            </a:r>
            <a:endParaRPr sz="1800">
              <a:latin typeface="Tahoma"/>
              <a:cs typeface="Tahoma"/>
            </a:endParaRPr>
          </a:p>
          <a:p>
            <a:pPr marL="418465" indent="-278765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Font typeface="Calibri"/>
              <a:buChar char="▪"/>
              <a:tabLst>
                <a:tab pos="418465" algn="l"/>
              </a:tabLst>
            </a:pPr>
            <a:r>
              <a:rPr sz="1300" spc="-55" dirty="0">
                <a:solidFill>
                  <a:srgbClr val="FFFFFF"/>
                </a:solidFill>
                <a:latin typeface="Verdana"/>
                <a:cs typeface="Verdana"/>
              </a:rPr>
              <a:t>Tableau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Server/Cloud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5702" y="3785616"/>
            <a:ext cx="771525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065" marR="5080" algn="ctr">
              <a:lnSpc>
                <a:spcPct val="95800"/>
              </a:lnSpc>
              <a:spcBef>
                <a:spcPts val="155"/>
              </a:spcBef>
            </a:pP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Download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Power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point,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pdf,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image,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4613" y="2231135"/>
            <a:ext cx="951230" cy="5105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ctr">
              <a:lnSpc>
                <a:spcPct val="94500"/>
              </a:lnSpc>
              <a:spcBef>
                <a:spcPts val="170"/>
              </a:spcBef>
            </a:pP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Edit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30" dirty="0">
                <a:solidFill>
                  <a:srgbClr val="7F7F7F"/>
                </a:solidFill>
                <a:latin typeface="Arial"/>
                <a:cs typeface="Arial"/>
              </a:rPr>
              <a:t>Dashboard </a:t>
            </a:r>
            <a:r>
              <a:rPr sz="1100" i="1" spc="-20" dirty="0">
                <a:solidFill>
                  <a:srgbClr val="7F7F7F"/>
                </a:solidFill>
                <a:latin typeface="Arial"/>
                <a:cs typeface="Arial"/>
              </a:rPr>
              <a:t>Self</a:t>
            </a:r>
            <a:r>
              <a:rPr sz="1100" i="1" spc="-5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Service </a:t>
            </a:r>
            <a:r>
              <a:rPr sz="1100" i="1" spc="-25" dirty="0">
                <a:solidFill>
                  <a:srgbClr val="7F7F7F"/>
                </a:solidFill>
                <a:latin typeface="Arial"/>
                <a:cs typeface="Arial"/>
              </a:rPr>
              <a:t>Data</a:t>
            </a:r>
            <a:r>
              <a:rPr sz="1100" i="1" spc="-4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Arial"/>
                <a:cs typeface="Arial"/>
              </a:rPr>
              <a:t>Analysis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374" y="103123"/>
            <a:ext cx="5416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Address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Needs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Curious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Business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Users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|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Self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Service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-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Drag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&amp;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Drop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2987</Words>
  <Application>Microsoft Office PowerPoint</Application>
  <PresentationFormat>On-screen Show (16:9)</PresentationFormat>
  <Paragraphs>622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 MT</vt:lpstr>
      <vt:lpstr>Calibri</vt:lpstr>
      <vt:lpstr>Lucida Sans Unicode</vt:lpstr>
      <vt:lpstr>Segoe UI Symbol</vt:lpstr>
      <vt:lpstr>Tahoma</vt:lpstr>
      <vt:lpstr>Times New Roman</vt:lpstr>
      <vt:lpstr>Verdana</vt:lpstr>
      <vt:lpstr>Wingdings</vt:lpstr>
      <vt:lpstr>Office Theme</vt:lpstr>
      <vt:lpstr>Tableau</vt:lpstr>
      <vt:lpstr>PowerPoint Presentation</vt:lpstr>
      <vt:lpstr>What you can use Tableau for ?</vt:lpstr>
      <vt:lpstr>World’s Leading Analytics Platform Empowering People and Organization to make to most of their Data</vt:lpstr>
      <vt:lpstr>A Complete Integrated Analytics Platform Scale Analytics to every corner of your organization with a future proof platform</vt:lpstr>
      <vt:lpstr>ROLES IN TABLEAU</vt:lpstr>
      <vt:lpstr>ANALYST</vt:lpstr>
      <vt:lpstr>BUSINESS USER</vt:lpstr>
      <vt:lpstr>BUSINESS USER</vt:lpstr>
      <vt:lpstr>PowerPoint Presentation</vt:lpstr>
      <vt:lpstr>Information at Fingertips</vt:lpstr>
      <vt:lpstr>Sales Analytics</vt:lpstr>
      <vt:lpstr>Finance Analytics</vt:lpstr>
      <vt:lpstr>Marketing Analytics</vt:lpstr>
      <vt:lpstr>Supply-Chain Analytics</vt:lpstr>
      <vt:lpstr>Stocks On Hand - Analytics</vt:lpstr>
      <vt:lpstr>HR Analytics</vt:lpstr>
      <vt:lpstr>Analytics Extension</vt:lpstr>
      <vt:lpstr>Embedded Analytics Data and Insights for External Stakeholders</vt:lpstr>
      <vt:lpstr>TABLEAU LICENSING MODELS</vt:lpstr>
      <vt:lpstr>ROLE BASED OFFERING [Tableau Cloud | Tableau Server]</vt:lpstr>
      <vt:lpstr>CORE BASED OFFERING</vt:lpstr>
      <vt:lpstr>Embedded SKU(s)</vt:lpstr>
      <vt:lpstr>Embedded Analytics Data and Insights for External Stakeholders</vt:lpstr>
      <vt:lpstr>ROLE BASED OFFERING [Tableau Cloud | Server]</vt:lpstr>
      <vt:lpstr>CORE BASED OFFERING</vt:lpstr>
      <vt:lpstr>USAGE BASED OFFERING [Tableau Cloud ]</vt:lpstr>
      <vt:lpstr>Google Slides does not have an image placeholder option.</vt:lpstr>
      <vt:lpstr>Analytics people love to use</vt:lpstr>
      <vt:lpstr>An integrated platform</vt:lpstr>
      <vt:lpstr>The trusted leader in analytics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Home</cp:lastModifiedBy>
  <cp:revision>3</cp:revision>
  <dcterms:created xsi:type="dcterms:W3CDTF">2025-05-16T17:11:51Z</dcterms:created>
  <dcterms:modified xsi:type="dcterms:W3CDTF">2025-05-22T12:10:42Z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2023-08-10T00:00:00Z</vt:filetime>
  </property>
  <property fmtid="{D5CDD505-2E9C-101B-9397-08002B2CF9AE}" pid="3" name="LastSaved">
    <vt:filetime>2025-05-16T00:00:00Z</vt:filetime>
  </property>
  <property fmtid="{D5CDD505-2E9C-101B-9397-08002B2CF9AE}" pid="4" name="Producer">
    <vt:lpwstr>macOS Version 13.5 (Build 22G74) Quartz PDFContext</vt:lpwstr>
  </property>
</Properties>
</file>